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8"/>
  </p:notesMasterIdLst>
  <p:sldIdLst>
    <p:sldId id="634" r:id="rId2"/>
    <p:sldId id="698" r:id="rId3"/>
    <p:sldId id="590" r:id="rId4"/>
    <p:sldId id="654" r:id="rId5"/>
    <p:sldId id="625" r:id="rId6"/>
    <p:sldId id="702" r:id="rId7"/>
    <p:sldId id="700" r:id="rId8"/>
    <p:sldId id="696" r:id="rId9"/>
    <p:sldId id="712" r:id="rId10"/>
    <p:sldId id="718" r:id="rId11"/>
    <p:sldId id="713" r:id="rId12"/>
    <p:sldId id="715" r:id="rId13"/>
    <p:sldId id="714" r:id="rId14"/>
    <p:sldId id="719" r:id="rId15"/>
    <p:sldId id="717" r:id="rId16"/>
    <p:sldId id="704" r:id="rId17"/>
    <p:sldId id="705" r:id="rId18"/>
    <p:sldId id="716" r:id="rId19"/>
    <p:sldId id="706" r:id="rId20"/>
    <p:sldId id="721" r:id="rId21"/>
    <p:sldId id="720" r:id="rId22"/>
    <p:sldId id="685" r:id="rId23"/>
    <p:sldId id="632" r:id="rId24"/>
    <p:sldId id="709" r:id="rId25"/>
    <p:sldId id="707" r:id="rId26"/>
    <p:sldId id="71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52A1"/>
    <a:srgbClr val="4AAF14"/>
    <a:srgbClr val="8629AF"/>
    <a:srgbClr val="FF38BB"/>
    <a:srgbClr val="E3B501"/>
    <a:srgbClr val="000000"/>
    <a:srgbClr val="3684B8"/>
    <a:srgbClr val="AF2624"/>
    <a:srgbClr val="AF8B00"/>
    <a:srgbClr val="AE8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16E213-F43C-3441-90B3-1E6D20A7C684}" v="1" dt="2023-03-16T10:27:01.9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1020"/>
  </p:normalViewPr>
  <p:slideViewPr>
    <p:cSldViewPr snapToGrid="0" snapToObjects="1">
      <p:cViewPr varScale="1">
        <p:scale>
          <a:sx n="116" d="100"/>
          <a:sy n="116" d="100"/>
        </p:scale>
        <p:origin x="2720" y="184"/>
      </p:cViewPr>
      <p:guideLst/>
    </p:cSldViewPr>
  </p:slideViewPr>
  <p:notesTextViewPr>
    <p:cViewPr>
      <p:scale>
        <a:sx n="1" d="1"/>
        <a:sy n="1" d="1"/>
      </p:scale>
      <p:origin x="0" y="0"/>
    </p:cViewPr>
  </p:notesTextViewPr>
  <p:notesViewPr>
    <p:cSldViewPr snapToGrid="0" snapToObjects="1">
      <p:cViewPr varScale="1">
        <p:scale>
          <a:sx n="84" d="100"/>
          <a:sy n="84" d="100"/>
        </p:scale>
        <p:origin x="396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7:24:30.339"/>
    </inkml:context>
    <inkml:brush xml:id="br0">
      <inkml:brushProperty name="width" value="0.1" units="cm"/>
      <inkml:brushProperty name="height" value="0.6" units="cm"/>
      <inkml:brushProperty name="color" value="#008C3A"/>
      <inkml:brushProperty name="ignorePressure" value="1"/>
      <inkml:brushProperty name="inkEffects" value="pencil"/>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7:24:31.397"/>
    </inkml:context>
    <inkml:brush xml:id="br0">
      <inkml:brushProperty name="width" value="0.1" units="cm"/>
      <inkml:brushProperty name="height" value="0.6" units="cm"/>
      <inkml:brushProperty name="color" value="#008C3A"/>
      <inkml:brushProperty name="ignorePressure" value="1"/>
      <inkml:brushProperty name="inkEffects" value="pencil"/>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7:24:32.787"/>
    </inkml:context>
    <inkml:brush xml:id="br0">
      <inkml:brushProperty name="width" value="0.1" units="cm"/>
      <inkml:brushProperty name="height" value="0.6" units="cm"/>
      <inkml:brushProperty name="color" value="#008C3A"/>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25C154-E1F3-A444-9DC8-E3C40F19BF45}" type="datetimeFigureOut">
              <a:rPr lang="en-GB" smtClean="0"/>
              <a:t>16/03/2023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5D73FF-FAAA-564D-A66F-80E70BD4FDA5}" type="slidenum">
              <a:rPr lang="en-GB" smtClean="0"/>
              <a:t>‹#›</a:t>
            </a:fld>
            <a:endParaRPr lang="en-GB"/>
          </a:p>
        </p:txBody>
      </p:sp>
    </p:spTree>
    <p:extLst>
      <p:ext uri="{BB962C8B-B14F-4D97-AF65-F5344CB8AC3E}">
        <p14:creationId xmlns:p14="http://schemas.microsoft.com/office/powerpoint/2010/main" val="1530273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Ross, Postdoctoral Scholar @ OIST</a:t>
            </a:r>
          </a:p>
          <a:p>
            <a:r>
              <a:rPr lang="en-GB" dirty="0"/>
              <a:t>Going to discuss the benefits of global collaborative networks for advancing stability research</a:t>
            </a:r>
          </a:p>
        </p:txBody>
      </p:sp>
      <p:sp>
        <p:nvSpPr>
          <p:cNvPr id="4" name="Slide Number Placeholder 3"/>
          <p:cNvSpPr>
            <a:spLocks noGrp="1"/>
          </p:cNvSpPr>
          <p:nvPr>
            <p:ph type="sldNum" sz="quarter" idx="5"/>
          </p:nvPr>
        </p:nvSpPr>
        <p:spPr/>
        <p:txBody>
          <a:bodyPr/>
          <a:lstStyle/>
          <a:p>
            <a:fld id="{105D73FF-FAAA-564D-A66F-80E70BD4FDA5}" type="slidenum">
              <a:rPr lang="en-GB" smtClean="0"/>
              <a:t>1</a:t>
            </a:fld>
            <a:endParaRPr lang="en-GB"/>
          </a:p>
        </p:txBody>
      </p:sp>
    </p:spTree>
    <p:extLst>
      <p:ext uri="{BB962C8B-B14F-4D97-AF65-F5344CB8AC3E}">
        <p14:creationId xmlns:p14="http://schemas.microsoft.com/office/powerpoint/2010/main" val="3367476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empirical studies of response diversity use low-level traits that don’t always directly relate to species’ responses to the environment. </a:t>
            </a:r>
          </a:p>
          <a:p>
            <a:endParaRPr lang="en-GB" dirty="0"/>
          </a:p>
          <a:p>
            <a:r>
              <a:rPr lang="en-GB" dirty="0"/>
              <a:t>They measure the functional diversity of response traits. </a:t>
            </a:r>
          </a:p>
          <a:p>
            <a:endParaRPr lang="en-GB" dirty="0"/>
          </a:p>
          <a:p>
            <a:r>
              <a:rPr lang="en-GB" dirty="0"/>
              <a:t>Though an indirect estimate of species’ responses, these methods can be useful for revealing relationships with stability.</a:t>
            </a:r>
          </a:p>
        </p:txBody>
      </p:sp>
      <p:sp>
        <p:nvSpPr>
          <p:cNvPr id="4" name="Slide Number Placeholder 3"/>
          <p:cNvSpPr>
            <a:spLocks noGrp="1"/>
          </p:cNvSpPr>
          <p:nvPr>
            <p:ph type="sldNum" sz="quarter" idx="5"/>
          </p:nvPr>
        </p:nvSpPr>
        <p:spPr/>
        <p:txBody>
          <a:bodyPr/>
          <a:lstStyle/>
          <a:p>
            <a:fld id="{105D73FF-FAAA-564D-A66F-80E70BD4FDA5}" type="slidenum">
              <a:rPr lang="en-GB" smtClean="0"/>
              <a:t>10</a:t>
            </a:fld>
            <a:endParaRPr lang="en-GB"/>
          </a:p>
        </p:txBody>
      </p:sp>
    </p:spTree>
    <p:extLst>
      <p:ext uri="{BB962C8B-B14F-4D97-AF65-F5344CB8AC3E}">
        <p14:creationId xmlns:p14="http://schemas.microsoft.com/office/powerpoint/2010/main" val="3328712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an example using time series of bird communities in Romania, central Europe.</a:t>
            </a:r>
            <a:endParaRPr lang="en-JP" dirty="0"/>
          </a:p>
        </p:txBody>
      </p:sp>
      <p:sp>
        <p:nvSpPr>
          <p:cNvPr id="4" name="Slide Number Placeholder 3"/>
          <p:cNvSpPr>
            <a:spLocks noGrp="1"/>
          </p:cNvSpPr>
          <p:nvPr>
            <p:ph type="sldNum" sz="quarter" idx="5"/>
          </p:nvPr>
        </p:nvSpPr>
        <p:spPr/>
        <p:txBody>
          <a:bodyPr/>
          <a:lstStyle/>
          <a:p>
            <a:fld id="{105D73FF-FAAA-564D-A66F-80E70BD4FDA5}" type="slidenum">
              <a:rPr lang="en-GB" smtClean="0"/>
              <a:t>11</a:t>
            </a:fld>
            <a:endParaRPr lang="en-GB"/>
          </a:p>
        </p:txBody>
      </p:sp>
    </p:spTree>
    <p:extLst>
      <p:ext uri="{BB962C8B-B14F-4D97-AF65-F5344CB8AC3E}">
        <p14:creationId xmlns:p14="http://schemas.microsoft.com/office/powerpoint/2010/main" val="3988917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 led by Hannah White finds response trait diversity relates to stability – but the strongest effect is indirect, through the effect of response trait diversity on species asynchrony. </a:t>
            </a:r>
            <a:endParaRPr lang="en-JP" dirty="0"/>
          </a:p>
        </p:txBody>
      </p:sp>
      <p:sp>
        <p:nvSpPr>
          <p:cNvPr id="4" name="Slide Number Placeholder 3"/>
          <p:cNvSpPr>
            <a:spLocks noGrp="1"/>
          </p:cNvSpPr>
          <p:nvPr>
            <p:ph type="sldNum" sz="quarter" idx="5"/>
          </p:nvPr>
        </p:nvSpPr>
        <p:spPr/>
        <p:txBody>
          <a:bodyPr/>
          <a:lstStyle/>
          <a:p>
            <a:fld id="{105D73FF-FAAA-564D-A66F-80E70BD4FDA5}" type="slidenum">
              <a:rPr lang="en-GB" smtClean="0"/>
              <a:t>12</a:t>
            </a:fld>
            <a:endParaRPr lang="en-GB"/>
          </a:p>
        </p:txBody>
      </p:sp>
    </p:spTree>
    <p:extLst>
      <p:ext uri="{BB962C8B-B14F-4D97-AF65-F5344CB8AC3E}">
        <p14:creationId xmlns:p14="http://schemas.microsoft.com/office/powerpoint/2010/main" val="2945015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Interestingly, Takehiro Sasaki and colleagues found same pattern in grassland data from Mongolia. </a:t>
            </a:r>
          </a:p>
          <a:p>
            <a:endParaRPr lang="en-JP" dirty="0"/>
          </a:p>
          <a:p>
            <a:r>
              <a:rPr lang="en-JP" dirty="0"/>
              <a:t>Response traits affected temporal stability of functioning, but only indirectly through community </a:t>
            </a:r>
            <a:r>
              <a:rPr lang="en-JP"/>
              <a:t>asynchrony!</a:t>
            </a:r>
            <a:r>
              <a:rPr lang="en-GB" dirty="0"/>
              <a:t> So </a:t>
            </a:r>
            <a:r>
              <a:rPr lang="en-GB" dirty="0" err="1"/>
              <a:t>Rdiv</a:t>
            </a:r>
            <a:r>
              <a:rPr lang="en-GB" dirty="0"/>
              <a:t> seems to affect asynchrony across different systems.</a:t>
            </a:r>
            <a:endParaRPr lang="en-JP" dirty="0"/>
          </a:p>
        </p:txBody>
      </p:sp>
      <p:sp>
        <p:nvSpPr>
          <p:cNvPr id="4" name="Slide Number Placeholder 3"/>
          <p:cNvSpPr>
            <a:spLocks noGrp="1"/>
          </p:cNvSpPr>
          <p:nvPr>
            <p:ph type="sldNum" sz="quarter" idx="5"/>
          </p:nvPr>
        </p:nvSpPr>
        <p:spPr/>
        <p:txBody>
          <a:bodyPr/>
          <a:lstStyle/>
          <a:p>
            <a:fld id="{105D73FF-FAAA-564D-A66F-80E70BD4FDA5}" type="slidenum">
              <a:rPr lang="en-GB" smtClean="0"/>
              <a:t>13</a:t>
            </a:fld>
            <a:endParaRPr lang="en-GB"/>
          </a:p>
        </p:txBody>
      </p:sp>
    </p:spTree>
    <p:extLst>
      <p:ext uri="{BB962C8B-B14F-4D97-AF65-F5344CB8AC3E}">
        <p14:creationId xmlns:p14="http://schemas.microsoft.com/office/powerpoint/2010/main" val="2473552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Those were studies using low-level traits, but we can also use high-level traits - like population growth rate or carrying capacity - which should be more directly related to environmental change and stability. </a:t>
            </a:r>
          </a:p>
        </p:txBody>
      </p:sp>
      <p:sp>
        <p:nvSpPr>
          <p:cNvPr id="4" name="Slide Number Placeholder 3"/>
          <p:cNvSpPr>
            <a:spLocks noGrp="1"/>
          </p:cNvSpPr>
          <p:nvPr>
            <p:ph type="sldNum" sz="quarter" idx="5"/>
          </p:nvPr>
        </p:nvSpPr>
        <p:spPr/>
        <p:txBody>
          <a:bodyPr/>
          <a:lstStyle/>
          <a:p>
            <a:fld id="{105D73FF-FAAA-564D-A66F-80E70BD4FDA5}" type="slidenum">
              <a:rPr lang="en-GB" smtClean="0"/>
              <a:t>14</a:t>
            </a:fld>
            <a:endParaRPr lang="en-GB"/>
          </a:p>
        </p:txBody>
      </p:sp>
    </p:spTree>
    <p:extLst>
      <p:ext uri="{BB962C8B-B14F-4D97-AF65-F5344CB8AC3E}">
        <p14:creationId xmlns:p14="http://schemas.microsoft.com/office/powerpoint/2010/main" val="890231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example using higher level traits to measure response diversity. </a:t>
            </a:r>
            <a:br>
              <a:rPr lang="en-GB" dirty="0"/>
            </a:br>
            <a:r>
              <a:rPr lang="en-GB" dirty="0"/>
              <a:t>Original study is from </a:t>
            </a:r>
            <a:r>
              <a:rPr lang="en-JP"/>
              <a:t>Leary </a:t>
            </a:r>
            <a:r>
              <a:rPr lang="en-JP" dirty="0"/>
              <a:t>&amp; Petchey using aquatic ciliates in microcosms - Measured responses of species to temp for r and K</a:t>
            </a:r>
          </a:p>
          <a:p>
            <a:r>
              <a:rPr lang="en-GB" dirty="0"/>
              <a:t>Our method calculates the derivatives of species-environment relationships – that means how the slope of the relationship changes along the x-axis</a:t>
            </a:r>
          </a:p>
          <a:p>
            <a:r>
              <a:rPr lang="en-GB" dirty="0"/>
              <a:t>This method can handle nonlinear responses – where temperature affects response diversity (which is what we see here).</a:t>
            </a:r>
          </a:p>
          <a:p>
            <a:r>
              <a:rPr lang="en-GB" dirty="0"/>
              <a:t>-Environment-dependent response diversity is interesting – when stability varies with environment, should be driven by underlying changes in biotic responses with environment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05D73FF-FAAA-564D-A66F-80E70BD4FDA5}" type="slidenum">
              <a:rPr lang="en-GB" smtClean="0"/>
              <a:t>15</a:t>
            </a:fld>
            <a:endParaRPr lang="en-GB"/>
          </a:p>
        </p:txBody>
      </p:sp>
    </p:spTree>
    <p:extLst>
      <p:ext uri="{BB962C8B-B14F-4D97-AF65-F5344CB8AC3E}">
        <p14:creationId xmlns:p14="http://schemas.microsoft.com/office/powerpoint/2010/main" val="1041955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we've been talking about responses to a single environmental condition</a:t>
            </a:r>
          </a:p>
          <a:p>
            <a:endParaRPr lang="en-GB" dirty="0"/>
          </a:p>
          <a:p>
            <a:r>
              <a:rPr lang="en-GB" dirty="0"/>
              <a:t>But in most cases, species and communities are exposed to multiple environmental stressors at the same time. </a:t>
            </a:r>
            <a:br>
              <a:rPr lang="en-GB" dirty="0"/>
            </a:br>
            <a:br>
              <a:rPr lang="en-GB" dirty="0"/>
            </a:br>
            <a:r>
              <a:rPr lang="en-GB" dirty="0"/>
              <a:t>So how can we measure response diversity using higher-level traits in cases where there are multiple interacting environmental conditions?</a:t>
            </a:r>
          </a:p>
          <a:p>
            <a:endParaRPr lang="en-GB" dirty="0"/>
          </a:p>
          <a:p>
            <a:r>
              <a:rPr lang="en-GB" dirty="0"/>
              <a:t>Francesco </a:t>
            </a:r>
            <a:r>
              <a:rPr lang="en-GB" dirty="0" err="1"/>
              <a:t>Polazzo</a:t>
            </a:r>
            <a:r>
              <a:rPr lang="en-GB" dirty="0"/>
              <a:t> leading this project as member of Network.</a:t>
            </a:r>
          </a:p>
          <a:p>
            <a:br>
              <a:rPr lang="en-GB" dirty="0"/>
            </a:br>
            <a:r>
              <a:rPr lang="en-GB" dirty="0"/>
              <a:t>Methods are quite heavy but require constructing multidimensional response surfaces and considering the direction of environmental change along each axis.</a:t>
            </a:r>
          </a:p>
        </p:txBody>
      </p:sp>
      <p:sp>
        <p:nvSpPr>
          <p:cNvPr id="4" name="Slide Number Placeholder 3"/>
          <p:cNvSpPr>
            <a:spLocks noGrp="1"/>
          </p:cNvSpPr>
          <p:nvPr>
            <p:ph type="sldNum" sz="quarter" idx="5"/>
          </p:nvPr>
        </p:nvSpPr>
        <p:spPr/>
        <p:txBody>
          <a:bodyPr/>
          <a:lstStyle/>
          <a:p>
            <a:fld id="{105D73FF-FAAA-564D-A66F-80E70BD4FDA5}" type="slidenum">
              <a:rPr lang="en-GB" smtClean="0"/>
              <a:t>16</a:t>
            </a:fld>
            <a:endParaRPr lang="en-GB"/>
          </a:p>
        </p:txBody>
      </p:sp>
    </p:spTree>
    <p:extLst>
      <p:ext uri="{BB962C8B-B14F-4D97-AF65-F5344CB8AC3E}">
        <p14:creationId xmlns:p14="http://schemas.microsoft.com/office/powerpoint/2010/main" val="4111952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Laura Dee is also leading the development of a survey - so we can poll experts, members of the network and authors, about their ideas about response diversity.</a:t>
            </a:r>
          </a:p>
          <a:p>
            <a:endParaRPr lang="en-GB" dirty="0"/>
          </a:p>
          <a:p>
            <a:r>
              <a:rPr lang="en-GB" dirty="0"/>
              <a:t>The survey aims to READ</a:t>
            </a:r>
          </a:p>
        </p:txBody>
      </p:sp>
      <p:sp>
        <p:nvSpPr>
          <p:cNvPr id="4" name="Slide Number Placeholder 3"/>
          <p:cNvSpPr>
            <a:spLocks noGrp="1"/>
          </p:cNvSpPr>
          <p:nvPr>
            <p:ph type="sldNum" sz="quarter" idx="5"/>
          </p:nvPr>
        </p:nvSpPr>
        <p:spPr/>
        <p:txBody>
          <a:bodyPr/>
          <a:lstStyle/>
          <a:p>
            <a:fld id="{105D73FF-FAAA-564D-A66F-80E70BD4FDA5}" type="slidenum">
              <a:rPr lang="en-GB" smtClean="0"/>
              <a:t>17</a:t>
            </a:fld>
            <a:endParaRPr lang="en-GB"/>
          </a:p>
        </p:txBody>
      </p:sp>
    </p:spTree>
    <p:extLst>
      <p:ext uri="{BB962C8B-B14F-4D97-AF65-F5344CB8AC3E}">
        <p14:creationId xmlns:p14="http://schemas.microsoft.com/office/powerpoint/2010/main" val="759134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formed the network, including a steering committee to help set the direction of the network. </a:t>
            </a:r>
          </a:p>
          <a:p>
            <a:endParaRPr lang="en-GB" dirty="0"/>
          </a:p>
          <a:p>
            <a:r>
              <a:rPr lang="en-GB" dirty="0"/>
              <a:t>Current objectives of RDN are to READ</a:t>
            </a:r>
          </a:p>
          <a:p>
            <a:endParaRPr lang="en-GB" dirty="0"/>
          </a:p>
          <a:p>
            <a:r>
              <a:rPr lang="en-GB" dirty="0"/>
              <a:t>But these objectives aren't static - they're flexible and should evolve as the network does.</a:t>
            </a:r>
          </a:p>
        </p:txBody>
      </p:sp>
      <p:sp>
        <p:nvSpPr>
          <p:cNvPr id="4" name="Slide Number Placeholder 3"/>
          <p:cNvSpPr>
            <a:spLocks noGrp="1"/>
          </p:cNvSpPr>
          <p:nvPr>
            <p:ph type="sldNum" sz="quarter" idx="5"/>
          </p:nvPr>
        </p:nvSpPr>
        <p:spPr/>
        <p:txBody>
          <a:bodyPr/>
          <a:lstStyle/>
          <a:p>
            <a:fld id="{105D73FF-FAAA-564D-A66F-80E70BD4FDA5}" type="slidenum">
              <a:rPr lang="en-GB" smtClean="0"/>
              <a:t>18</a:t>
            </a:fld>
            <a:endParaRPr lang="en-GB"/>
          </a:p>
        </p:txBody>
      </p:sp>
    </p:spTree>
    <p:extLst>
      <p:ext uri="{BB962C8B-B14F-4D97-AF65-F5344CB8AC3E}">
        <p14:creationId xmlns:p14="http://schemas.microsoft.com/office/powerpoint/2010/main" val="3359428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Network is still new, but longer-term, there will be opportunity to coordinate a global synthesis – a meta-analysis of response diversity – stability studies.</a:t>
            </a:r>
          </a:p>
        </p:txBody>
      </p:sp>
      <p:sp>
        <p:nvSpPr>
          <p:cNvPr id="4" name="Slide Number Placeholder 3"/>
          <p:cNvSpPr>
            <a:spLocks noGrp="1"/>
          </p:cNvSpPr>
          <p:nvPr>
            <p:ph type="sldNum" sz="quarter" idx="5"/>
          </p:nvPr>
        </p:nvSpPr>
        <p:spPr/>
        <p:txBody>
          <a:bodyPr/>
          <a:lstStyle/>
          <a:p>
            <a:fld id="{105D73FF-FAAA-564D-A66F-80E70BD4FDA5}" type="slidenum">
              <a:rPr lang="en-GB" smtClean="0"/>
              <a:t>19</a:t>
            </a:fld>
            <a:endParaRPr lang="en-GB"/>
          </a:p>
        </p:txBody>
      </p:sp>
    </p:spTree>
    <p:extLst>
      <p:ext uri="{BB962C8B-B14F-4D97-AF65-F5344CB8AC3E}">
        <p14:creationId xmlns:p14="http://schemas.microsoft.com/office/powerpoint/2010/main" val="743718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stability and why does it matter? READ</a:t>
            </a:r>
          </a:p>
          <a:p>
            <a:r>
              <a:rPr lang="en-GB" dirty="0"/>
              <a:t>Concept is complex and multidimensional including READ</a:t>
            </a:r>
          </a:p>
        </p:txBody>
      </p:sp>
      <p:sp>
        <p:nvSpPr>
          <p:cNvPr id="4" name="Slide Number Placeholder 3"/>
          <p:cNvSpPr>
            <a:spLocks noGrp="1"/>
          </p:cNvSpPr>
          <p:nvPr>
            <p:ph type="sldNum" sz="quarter" idx="5"/>
          </p:nvPr>
        </p:nvSpPr>
        <p:spPr/>
        <p:txBody>
          <a:bodyPr/>
          <a:lstStyle/>
          <a:p>
            <a:fld id="{105D73FF-FAAA-564D-A66F-80E70BD4FDA5}" type="slidenum">
              <a:rPr lang="en-GB" smtClean="0"/>
              <a:t>2</a:t>
            </a:fld>
            <a:endParaRPr lang="en-GB"/>
          </a:p>
        </p:txBody>
      </p:sp>
    </p:spTree>
    <p:extLst>
      <p:ext uri="{BB962C8B-B14F-4D97-AF65-F5344CB8AC3E}">
        <p14:creationId xmlns:p14="http://schemas.microsoft.com/office/powerpoint/2010/main" val="1137895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Alternatively, we could set up some kind of distributed experiment – aiming to test how response diversity relates to stability across different contexts. </a:t>
            </a:r>
          </a:p>
          <a:p>
            <a:endParaRPr lang="en-GB" dirty="0"/>
          </a:p>
        </p:txBody>
      </p:sp>
      <p:sp>
        <p:nvSpPr>
          <p:cNvPr id="4" name="Slide Number Placeholder 3"/>
          <p:cNvSpPr>
            <a:spLocks noGrp="1"/>
          </p:cNvSpPr>
          <p:nvPr>
            <p:ph type="sldNum" sz="quarter" idx="5"/>
          </p:nvPr>
        </p:nvSpPr>
        <p:spPr/>
        <p:txBody>
          <a:bodyPr/>
          <a:lstStyle/>
          <a:p>
            <a:fld id="{105D73FF-FAAA-564D-A66F-80E70BD4FDA5}" type="slidenum">
              <a:rPr lang="en-GB" smtClean="0"/>
              <a:t>20</a:t>
            </a:fld>
            <a:endParaRPr lang="en-GB"/>
          </a:p>
        </p:txBody>
      </p:sp>
    </p:spTree>
    <p:extLst>
      <p:ext uri="{BB962C8B-B14F-4D97-AF65-F5344CB8AC3E}">
        <p14:creationId xmlns:p14="http://schemas.microsoft.com/office/powerpoint/2010/main" val="1310156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Global networks or big international collaborations tend to do either a synthesis or an  experiment, but rarely (if ever) both. We could potentially compare the results of these two approaches if we did both – this would take a large amount of effort, though.</a:t>
            </a:r>
          </a:p>
        </p:txBody>
      </p:sp>
      <p:sp>
        <p:nvSpPr>
          <p:cNvPr id="4" name="Slide Number Placeholder 3"/>
          <p:cNvSpPr>
            <a:spLocks noGrp="1"/>
          </p:cNvSpPr>
          <p:nvPr>
            <p:ph type="sldNum" sz="quarter" idx="5"/>
          </p:nvPr>
        </p:nvSpPr>
        <p:spPr/>
        <p:txBody>
          <a:bodyPr/>
          <a:lstStyle/>
          <a:p>
            <a:fld id="{105D73FF-FAAA-564D-A66F-80E70BD4FDA5}" type="slidenum">
              <a:rPr lang="en-GB" smtClean="0"/>
              <a:t>21</a:t>
            </a:fld>
            <a:endParaRPr lang="en-GB"/>
          </a:p>
        </p:txBody>
      </p:sp>
    </p:spTree>
    <p:extLst>
      <p:ext uri="{BB962C8B-B14F-4D97-AF65-F5344CB8AC3E}">
        <p14:creationId xmlns:p14="http://schemas.microsoft.com/office/powerpoint/2010/main" val="3078221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To summarise, READ</a:t>
            </a:r>
          </a:p>
        </p:txBody>
      </p:sp>
      <p:sp>
        <p:nvSpPr>
          <p:cNvPr id="4" name="Slide Number Placeholder 3"/>
          <p:cNvSpPr>
            <a:spLocks noGrp="1"/>
          </p:cNvSpPr>
          <p:nvPr>
            <p:ph type="sldNum" sz="quarter" idx="5"/>
          </p:nvPr>
        </p:nvSpPr>
        <p:spPr/>
        <p:txBody>
          <a:bodyPr/>
          <a:lstStyle/>
          <a:p>
            <a:fld id="{105D73FF-FAAA-564D-A66F-80E70BD4FDA5}" type="slidenum">
              <a:rPr lang="en-GB" smtClean="0"/>
              <a:t>22</a:t>
            </a:fld>
            <a:endParaRPr lang="en-GB"/>
          </a:p>
        </p:txBody>
      </p:sp>
    </p:spTree>
    <p:extLst>
      <p:ext uri="{BB962C8B-B14F-4D97-AF65-F5344CB8AC3E}">
        <p14:creationId xmlns:p14="http://schemas.microsoft.com/office/powerpoint/2010/main" val="2003687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that, thank </a:t>
            </a:r>
            <a:r>
              <a:rPr lang="en-GB" dirty="0" err="1"/>
              <a:t>coauthors</a:t>
            </a:r>
            <a:r>
              <a:rPr lang="en-GB" dirty="0"/>
              <a:t> on our MEE paper, RDN steering committee, and everyone who contributed to the work here.</a:t>
            </a:r>
          </a:p>
        </p:txBody>
      </p:sp>
      <p:sp>
        <p:nvSpPr>
          <p:cNvPr id="4" name="Slide Number Placeholder 3"/>
          <p:cNvSpPr>
            <a:spLocks noGrp="1"/>
          </p:cNvSpPr>
          <p:nvPr>
            <p:ph type="sldNum" sz="quarter" idx="5"/>
          </p:nvPr>
        </p:nvSpPr>
        <p:spPr/>
        <p:txBody>
          <a:bodyPr/>
          <a:lstStyle/>
          <a:p>
            <a:fld id="{105D73FF-FAAA-564D-A66F-80E70BD4FDA5}" type="slidenum">
              <a:rPr lang="en-GB" smtClean="0"/>
              <a:t>23</a:t>
            </a:fld>
            <a:endParaRPr lang="en-GB"/>
          </a:p>
        </p:txBody>
      </p:sp>
    </p:spTree>
    <p:extLst>
      <p:ext uri="{BB962C8B-B14F-4D97-AF65-F5344CB8AC3E}">
        <p14:creationId xmlns:p14="http://schemas.microsoft.com/office/powerpoint/2010/main" val="1145059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End with quick </a:t>
            </a:r>
            <a:r>
              <a:rPr lang="en-JP"/>
              <a:t>plug </a:t>
            </a:r>
            <a:r>
              <a:rPr lang="en-GB" dirty="0"/>
              <a:t>to join</a:t>
            </a:r>
            <a:r>
              <a:rPr lang="en-JP"/>
              <a:t> </a:t>
            </a:r>
            <a:r>
              <a:rPr lang="en-JP" dirty="0"/>
              <a:t>RDN. </a:t>
            </a:r>
          </a:p>
          <a:p>
            <a:r>
              <a:rPr lang="en-JP" dirty="0"/>
              <a:t>Coordinating research on response diversity and stability. Early phase, but please let me know if you’d like to know more/ be added to the mailing list.</a:t>
            </a:r>
          </a:p>
        </p:txBody>
      </p:sp>
      <p:sp>
        <p:nvSpPr>
          <p:cNvPr id="4" name="Slide Number Placeholder 3"/>
          <p:cNvSpPr>
            <a:spLocks noGrp="1"/>
          </p:cNvSpPr>
          <p:nvPr>
            <p:ph type="sldNum" sz="quarter" idx="5"/>
          </p:nvPr>
        </p:nvSpPr>
        <p:spPr/>
        <p:txBody>
          <a:bodyPr/>
          <a:lstStyle/>
          <a:p>
            <a:fld id="{105D73FF-FAAA-564D-A66F-80E70BD4FDA5}" type="slidenum">
              <a:rPr lang="en-GB" smtClean="0"/>
              <a:t>24</a:t>
            </a:fld>
            <a:endParaRPr lang="en-GB"/>
          </a:p>
        </p:txBody>
      </p:sp>
    </p:spTree>
    <p:extLst>
      <p:ext uri="{BB962C8B-B14F-4D97-AF65-F5344CB8AC3E}">
        <p14:creationId xmlns:p14="http://schemas.microsoft.com/office/powerpoint/2010/main" val="731152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summer, we will also do an experiment on response diversity and stability using mesocosms of floating plants. </a:t>
            </a:r>
            <a:br>
              <a:rPr lang="en-GB" dirty="0"/>
            </a:br>
            <a:br>
              <a:rPr lang="en-GB" dirty="0"/>
            </a:br>
            <a:r>
              <a:rPr lang="en-GB" dirty="0"/>
              <a:t>We are currently hiring a paid research assistant to come and work with us on this project in Okinawa. So please contact me for more information or to apply.</a:t>
            </a:r>
          </a:p>
        </p:txBody>
      </p:sp>
      <p:sp>
        <p:nvSpPr>
          <p:cNvPr id="4" name="Slide Number Placeholder 3"/>
          <p:cNvSpPr>
            <a:spLocks noGrp="1"/>
          </p:cNvSpPr>
          <p:nvPr>
            <p:ph type="sldNum" sz="quarter" idx="5"/>
          </p:nvPr>
        </p:nvSpPr>
        <p:spPr/>
        <p:txBody>
          <a:bodyPr/>
          <a:lstStyle/>
          <a:p>
            <a:fld id="{105D73FF-FAAA-564D-A66F-80E70BD4FDA5}" type="slidenum">
              <a:rPr lang="en-GB" smtClean="0"/>
              <a:t>25</a:t>
            </a:fld>
            <a:endParaRPr lang="en-GB"/>
          </a:p>
        </p:txBody>
      </p:sp>
    </p:spTree>
    <p:extLst>
      <p:ext uri="{BB962C8B-B14F-4D97-AF65-F5344CB8AC3E}">
        <p14:creationId xmlns:p14="http://schemas.microsoft.com/office/powerpoint/2010/main" val="2433128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I will be giving a Suzuki-</a:t>
            </a:r>
            <a:r>
              <a:rPr lang="en-GB" dirty="0" err="1"/>
              <a:t>sho</a:t>
            </a:r>
            <a:r>
              <a:rPr lang="en-GB" dirty="0"/>
              <a:t> lecture on Tuesday in Sendai, and I hope you will join to hear more about stability and acoustic monitoring if you’re interested in hearing about the other aspects of my work.</a:t>
            </a:r>
            <a:endParaRPr lang="en-JP" dirty="0"/>
          </a:p>
        </p:txBody>
      </p:sp>
      <p:sp>
        <p:nvSpPr>
          <p:cNvPr id="4" name="Slide Number Placeholder 3"/>
          <p:cNvSpPr>
            <a:spLocks noGrp="1"/>
          </p:cNvSpPr>
          <p:nvPr>
            <p:ph type="sldNum" sz="quarter" idx="5"/>
          </p:nvPr>
        </p:nvSpPr>
        <p:spPr/>
        <p:txBody>
          <a:bodyPr/>
          <a:lstStyle/>
          <a:p>
            <a:fld id="{105D73FF-FAAA-564D-A66F-80E70BD4FDA5}" type="slidenum">
              <a:rPr lang="en-GB" smtClean="0"/>
              <a:t>26</a:t>
            </a:fld>
            <a:endParaRPr lang="en-GB"/>
          </a:p>
        </p:txBody>
      </p:sp>
    </p:spTree>
    <p:extLst>
      <p:ext uri="{BB962C8B-B14F-4D97-AF65-F5344CB8AC3E}">
        <p14:creationId xmlns:p14="http://schemas.microsoft.com/office/powerpoint/2010/main" val="358427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Under Insurance effect: we know Biodiversity increases and stabilises. </a:t>
            </a:r>
            <a:br>
              <a:rPr lang="en-GB" dirty="0"/>
            </a:br>
            <a:r>
              <a:rPr lang="en-GB" dirty="0"/>
              <a:t>- Lots of work on B-EF relationship (increase part), here we focus on stabilising part (diversity-stability)</a:t>
            </a:r>
          </a:p>
          <a:p>
            <a:endParaRPr lang="en-GB" dirty="0"/>
          </a:p>
        </p:txBody>
      </p:sp>
      <p:sp>
        <p:nvSpPr>
          <p:cNvPr id="4" name="Slide Number Placeholder 3"/>
          <p:cNvSpPr>
            <a:spLocks noGrp="1"/>
          </p:cNvSpPr>
          <p:nvPr>
            <p:ph type="sldNum" sz="quarter" idx="5"/>
          </p:nvPr>
        </p:nvSpPr>
        <p:spPr/>
        <p:txBody>
          <a:bodyPr/>
          <a:lstStyle/>
          <a:p>
            <a:fld id="{105D73FF-FAAA-564D-A66F-80E70BD4FDA5}" type="slidenum">
              <a:rPr lang="en-GB" smtClean="0"/>
              <a:t>3</a:t>
            </a:fld>
            <a:endParaRPr lang="en-GB"/>
          </a:p>
        </p:txBody>
      </p:sp>
    </p:spTree>
    <p:extLst>
      <p:ext uri="{BB962C8B-B14F-4D97-AF65-F5344CB8AC3E}">
        <p14:creationId xmlns:p14="http://schemas.microsoft.com/office/powerpoint/2010/main" val="277071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often see different elements of biodiversity increasing stability, but WHY? </a:t>
            </a:r>
          </a:p>
          <a:p>
            <a:endParaRPr lang="en-GB" dirty="0"/>
          </a:p>
          <a:p>
            <a:r>
              <a:rPr lang="en-GB" dirty="0"/>
              <a:t>Portfolio effect/compensatory dynamics/community asynchrony – READ</a:t>
            </a:r>
          </a:p>
          <a:p>
            <a:endParaRPr lang="en-GB" dirty="0"/>
          </a:p>
          <a:p>
            <a:r>
              <a:rPr lang="en-GB" dirty="0"/>
              <a:t>Means as species added to a community, more likely that additional species have different dynamics/respond differently</a:t>
            </a:r>
          </a:p>
        </p:txBody>
      </p:sp>
      <p:sp>
        <p:nvSpPr>
          <p:cNvPr id="4" name="Slide Number Placeholder 3"/>
          <p:cNvSpPr>
            <a:spLocks noGrp="1"/>
          </p:cNvSpPr>
          <p:nvPr>
            <p:ph type="sldNum" sz="quarter" idx="5"/>
          </p:nvPr>
        </p:nvSpPr>
        <p:spPr/>
        <p:txBody>
          <a:bodyPr/>
          <a:lstStyle/>
          <a:p>
            <a:fld id="{105D73FF-FAAA-564D-A66F-80E70BD4FDA5}" type="slidenum">
              <a:rPr lang="en-GB" smtClean="0"/>
              <a:t>4</a:t>
            </a:fld>
            <a:endParaRPr lang="en-GB"/>
          </a:p>
        </p:txBody>
      </p:sp>
    </p:spTree>
    <p:extLst>
      <p:ext uri="{BB962C8B-B14F-4D97-AF65-F5344CB8AC3E}">
        <p14:creationId xmlns:p14="http://schemas.microsoft.com/office/powerpoint/2010/main" val="1163362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biodiversity tends to be stabilising – but what is it about biodiversity that’s stabilising?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Want a unifying framework to capture closely related ideas around stabilising processes</a:t>
            </a:r>
          </a:p>
        </p:txBody>
      </p:sp>
      <p:sp>
        <p:nvSpPr>
          <p:cNvPr id="4" name="Slide Number Placeholder 3"/>
          <p:cNvSpPr>
            <a:spLocks noGrp="1"/>
          </p:cNvSpPr>
          <p:nvPr>
            <p:ph type="sldNum" sz="quarter" idx="5"/>
          </p:nvPr>
        </p:nvSpPr>
        <p:spPr/>
        <p:txBody>
          <a:bodyPr/>
          <a:lstStyle/>
          <a:p>
            <a:fld id="{105D73FF-FAAA-564D-A66F-80E70BD4FDA5}" type="slidenum">
              <a:rPr lang="en-GB" smtClean="0"/>
              <a:t>5</a:t>
            </a:fld>
            <a:endParaRPr lang="en-GB"/>
          </a:p>
        </p:txBody>
      </p:sp>
    </p:spTree>
    <p:extLst>
      <p:ext uri="{BB962C8B-B14F-4D97-AF65-F5344CB8AC3E}">
        <p14:creationId xmlns:p14="http://schemas.microsoft.com/office/powerpoint/2010/main" val="14142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think RESPONSE DIVERSITY is a useful framework for thinking about the drivers of stability. </a:t>
            </a:r>
            <a:br>
              <a:rPr lang="en-GB" dirty="0"/>
            </a:br>
            <a:endParaRPr lang="en-GB" dirty="0"/>
          </a:p>
          <a:p>
            <a:pPr marL="171450" indent="-171450">
              <a:buFontTx/>
              <a:buChar char="-"/>
            </a:pPr>
            <a:r>
              <a:rPr lang="en-GB" dirty="0"/>
              <a:t>Defined as READ</a:t>
            </a:r>
          </a:p>
          <a:p>
            <a:pPr marL="171450" indent="-171450">
              <a:buFontTx/>
              <a:buChar char="-"/>
            </a:pPr>
            <a:r>
              <a:rPr lang="en-GB" dirty="0"/>
              <a:t>We have a first paper about this, out now in MEE</a:t>
            </a:r>
          </a:p>
        </p:txBody>
      </p:sp>
      <p:sp>
        <p:nvSpPr>
          <p:cNvPr id="4" name="Slide Number Placeholder 3"/>
          <p:cNvSpPr>
            <a:spLocks noGrp="1"/>
          </p:cNvSpPr>
          <p:nvPr>
            <p:ph type="sldNum" sz="quarter" idx="5"/>
          </p:nvPr>
        </p:nvSpPr>
        <p:spPr/>
        <p:txBody>
          <a:bodyPr/>
          <a:lstStyle/>
          <a:p>
            <a:fld id="{105D73FF-FAAA-564D-A66F-80E70BD4FDA5}" type="slidenum">
              <a:rPr lang="en-GB" smtClean="0"/>
              <a:t>6</a:t>
            </a:fld>
            <a:endParaRPr lang="en-GB"/>
          </a:p>
        </p:txBody>
      </p:sp>
    </p:spTree>
    <p:extLst>
      <p:ext uri="{BB962C8B-B14F-4D97-AF65-F5344CB8AC3E}">
        <p14:creationId xmlns:p14="http://schemas.microsoft.com/office/powerpoint/2010/main" val="3021218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reviewed literature and found READ</a:t>
            </a:r>
          </a:p>
          <a:p>
            <a:r>
              <a:rPr lang="en-GB" dirty="0"/>
              <a:t>- So to make sure response diversity isn’t overlooked, we think a global and collaborative approach to RD research should help.</a:t>
            </a:r>
          </a:p>
        </p:txBody>
      </p:sp>
      <p:sp>
        <p:nvSpPr>
          <p:cNvPr id="4" name="Slide Number Placeholder 3"/>
          <p:cNvSpPr>
            <a:spLocks noGrp="1"/>
          </p:cNvSpPr>
          <p:nvPr>
            <p:ph type="sldNum" sz="quarter" idx="5"/>
          </p:nvPr>
        </p:nvSpPr>
        <p:spPr/>
        <p:txBody>
          <a:bodyPr/>
          <a:lstStyle/>
          <a:p>
            <a:fld id="{105D73FF-FAAA-564D-A66F-80E70BD4FDA5}" type="slidenum">
              <a:rPr lang="en-GB" smtClean="0"/>
              <a:t>7</a:t>
            </a:fld>
            <a:endParaRPr lang="en-GB"/>
          </a:p>
        </p:txBody>
      </p:sp>
    </p:spTree>
    <p:extLst>
      <p:ext uri="{BB962C8B-B14F-4D97-AF65-F5344CB8AC3E}">
        <p14:creationId xmlns:p14="http://schemas.microsoft.com/office/powerpoint/2010/main" val="2435000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started the response diversity network for any researchers interested in the drivers of stability, and particularly response diversity. </a:t>
            </a:r>
          </a:p>
          <a:p>
            <a:endParaRPr lang="en-GB" dirty="0"/>
          </a:p>
          <a:p>
            <a:r>
              <a:rPr lang="en-GB" dirty="0"/>
              <a:t>Currently we have 64 members from 45 institutions across 22 countries. Always open to new members if anyone is interested in joining.</a:t>
            </a:r>
          </a:p>
          <a:p>
            <a:endParaRPr lang="en-GB" dirty="0"/>
          </a:p>
          <a:p>
            <a:r>
              <a:rPr lang="en-GB" dirty="0"/>
              <a:t>Now show you some of the work on this topic that we’re developing within the network. Just starting out, but more to come in future! Talk more about longer-term goals of network towards end.</a:t>
            </a:r>
            <a:endParaRPr lang="en-JP" dirty="0"/>
          </a:p>
        </p:txBody>
      </p:sp>
      <p:sp>
        <p:nvSpPr>
          <p:cNvPr id="4" name="Slide Number Placeholder 3"/>
          <p:cNvSpPr>
            <a:spLocks noGrp="1"/>
          </p:cNvSpPr>
          <p:nvPr>
            <p:ph type="sldNum" sz="quarter" idx="5"/>
          </p:nvPr>
        </p:nvSpPr>
        <p:spPr/>
        <p:txBody>
          <a:bodyPr/>
          <a:lstStyle/>
          <a:p>
            <a:fld id="{105D73FF-FAAA-564D-A66F-80E70BD4FDA5}" type="slidenum">
              <a:rPr lang="en-GB" smtClean="0"/>
              <a:t>8</a:t>
            </a:fld>
            <a:endParaRPr lang="en-GB"/>
          </a:p>
        </p:txBody>
      </p:sp>
    </p:spTree>
    <p:extLst>
      <p:ext uri="{BB962C8B-B14F-4D97-AF65-F5344CB8AC3E}">
        <p14:creationId xmlns:p14="http://schemas.microsoft.com/office/powerpoint/2010/main" val="3034732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 with our review of methods for measuring response diversity empirically. </a:t>
            </a:r>
          </a:p>
          <a:p>
            <a:endParaRPr lang="en-GB" dirty="0"/>
          </a:p>
          <a:p>
            <a:r>
              <a:rPr lang="en-GB" dirty="0"/>
              <a:t>Broadly there are 2 ways of measuring response diversity – either using low-level traits like leaf size, or high-level traits like population growth rate. </a:t>
            </a:r>
          </a:p>
        </p:txBody>
      </p:sp>
      <p:sp>
        <p:nvSpPr>
          <p:cNvPr id="4" name="Slide Number Placeholder 3"/>
          <p:cNvSpPr>
            <a:spLocks noGrp="1"/>
          </p:cNvSpPr>
          <p:nvPr>
            <p:ph type="sldNum" sz="quarter" idx="5"/>
          </p:nvPr>
        </p:nvSpPr>
        <p:spPr/>
        <p:txBody>
          <a:bodyPr/>
          <a:lstStyle/>
          <a:p>
            <a:fld id="{105D73FF-FAAA-564D-A66F-80E70BD4FDA5}" type="slidenum">
              <a:rPr lang="en-GB" smtClean="0"/>
              <a:t>9</a:t>
            </a:fld>
            <a:endParaRPr lang="en-GB"/>
          </a:p>
        </p:txBody>
      </p:sp>
    </p:spTree>
    <p:extLst>
      <p:ext uri="{BB962C8B-B14F-4D97-AF65-F5344CB8AC3E}">
        <p14:creationId xmlns:p14="http://schemas.microsoft.com/office/powerpoint/2010/main" val="294173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256128C-D459-FC45-B651-27CEE120EE49}" type="datetimeFigureOut">
              <a:rPr lang="en-GB" smtClean="0"/>
              <a:t>16/03/2023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EB854A-33E9-B94E-9718-09D540006580}" type="slidenum">
              <a:rPr lang="en-GB" smtClean="0"/>
              <a:t>‹#›</a:t>
            </a:fld>
            <a:endParaRPr lang="en-GB"/>
          </a:p>
        </p:txBody>
      </p:sp>
    </p:spTree>
    <p:extLst>
      <p:ext uri="{BB962C8B-B14F-4D97-AF65-F5344CB8AC3E}">
        <p14:creationId xmlns:p14="http://schemas.microsoft.com/office/powerpoint/2010/main" val="235112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256128C-D459-FC45-B651-27CEE120EE49}" type="datetimeFigureOut">
              <a:rPr lang="en-GB" smtClean="0"/>
              <a:t>16/03/2023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EB854A-33E9-B94E-9718-09D540006580}" type="slidenum">
              <a:rPr lang="en-GB" smtClean="0"/>
              <a:t>‹#›</a:t>
            </a:fld>
            <a:endParaRPr lang="en-GB"/>
          </a:p>
        </p:txBody>
      </p:sp>
    </p:spTree>
    <p:extLst>
      <p:ext uri="{BB962C8B-B14F-4D97-AF65-F5344CB8AC3E}">
        <p14:creationId xmlns:p14="http://schemas.microsoft.com/office/powerpoint/2010/main" val="1170542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256128C-D459-FC45-B651-27CEE120EE49}" type="datetimeFigureOut">
              <a:rPr lang="en-GB" smtClean="0"/>
              <a:t>16/03/2023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EB854A-33E9-B94E-9718-09D540006580}" type="slidenum">
              <a:rPr lang="en-GB" smtClean="0"/>
              <a:t>‹#›</a:t>
            </a:fld>
            <a:endParaRPr lang="en-GB"/>
          </a:p>
        </p:txBody>
      </p:sp>
    </p:spTree>
    <p:extLst>
      <p:ext uri="{BB962C8B-B14F-4D97-AF65-F5344CB8AC3E}">
        <p14:creationId xmlns:p14="http://schemas.microsoft.com/office/powerpoint/2010/main" val="4099742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256128C-D459-FC45-B651-27CEE120EE49}" type="datetimeFigureOut">
              <a:rPr lang="en-GB" smtClean="0"/>
              <a:t>16/03/2023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EB854A-33E9-B94E-9718-09D540006580}" type="slidenum">
              <a:rPr lang="en-GB" smtClean="0"/>
              <a:t>‹#›</a:t>
            </a:fld>
            <a:endParaRPr lang="en-GB"/>
          </a:p>
        </p:txBody>
      </p:sp>
    </p:spTree>
    <p:extLst>
      <p:ext uri="{BB962C8B-B14F-4D97-AF65-F5344CB8AC3E}">
        <p14:creationId xmlns:p14="http://schemas.microsoft.com/office/powerpoint/2010/main" val="2481115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256128C-D459-FC45-B651-27CEE120EE49}" type="datetimeFigureOut">
              <a:rPr lang="en-GB" smtClean="0"/>
              <a:t>16/03/2023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EB854A-33E9-B94E-9718-09D540006580}" type="slidenum">
              <a:rPr lang="en-GB" smtClean="0"/>
              <a:t>‹#›</a:t>
            </a:fld>
            <a:endParaRPr lang="en-GB"/>
          </a:p>
        </p:txBody>
      </p:sp>
    </p:spTree>
    <p:extLst>
      <p:ext uri="{BB962C8B-B14F-4D97-AF65-F5344CB8AC3E}">
        <p14:creationId xmlns:p14="http://schemas.microsoft.com/office/powerpoint/2010/main" val="10097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256128C-D459-FC45-B651-27CEE120EE49}" type="datetimeFigureOut">
              <a:rPr lang="en-GB" smtClean="0"/>
              <a:t>16/03/2023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EB854A-33E9-B94E-9718-09D540006580}" type="slidenum">
              <a:rPr lang="en-GB" smtClean="0"/>
              <a:t>‹#›</a:t>
            </a:fld>
            <a:endParaRPr lang="en-GB"/>
          </a:p>
        </p:txBody>
      </p:sp>
    </p:spTree>
    <p:extLst>
      <p:ext uri="{BB962C8B-B14F-4D97-AF65-F5344CB8AC3E}">
        <p14:creationId xmlns:p14="http://schemas.microsoft.com/office/powerpoint/2010/main" val="2667857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256128C-D459-FC45-B651-27CEE120EE49}" type="datetimeFigureOut">
              <a:rPr lang="en-GB" smtClean="0"/>
              <a:t>16/03/2023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5EB854A-33E9-B94E-9718-09D540006580}" type="slidenum">
              <a:rPr lang="en-GB" smtClean="0"/>
              <a:t>‹#›</a:t>
            </a:fld>
            <a:endParaRPr lang="en-GB"/>
          </a:p>
        </p:txBody>
      </p:sp>
    </p:spTree>
    <p:extLst>
      <p:ext uri="{BB962C8B-B14F-4D97-AF65-F5344CB8AC3E}">
        <p14:creationId xmlns:p14="http://schemas.microsoft.com/office/powerpoint/2010/main" val="3241105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256128C-D459-FC45-B651-27CEE120EE49}" type="datetimeFigureOut">
              <a:rPr lang="en-GB" smtClean="0"/>
              <a:t>16/03/2023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5EB854A-33E9-B94E-9718-09D540006580}" type="slidenum">
              <a:rPr lang="en-GB" smtClean="0"/>
              <a:t>‹#›</a:t>
            </a:fld>
            <a:endParaRPr lang="en-GB"/>
          </a:p>
        </p:txBody>
      </p:sp>
    </p:spTree>
    <p:extLst>
      <p:ext uri="{BB962C8B-B14F-4D97-AF65-F5344CB8AC3E}">
        <p14:creationId xmlns:p14="http://schemas.microsoft.com/office/powerpoint/2010/main" val="4162125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6128C-D459-FC45-B651-27CEE120EE49}" type="datetimeFigureOut">
              <a:rPr lang="en-GB" smtClean="0"/>
              <a:t>16/03/2023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5EB854A-33E9-B94E-9718-09D540006580}" type="slidenum">
              <a:rPr lang="en-GB" smtClean="0"/>
              <a:t>‹#›</a:t>
            </a:fld>
            <a:endParaRPr lang="en-GB"/>
          </a:p>
        </p:txBody>
      </p:sp>
    </p:spTree>
    <p:extLst>
      <p:ext uri="{BB962C8B-B14F-4D97-AF65-F5344CB8AC3E}">
        <p14:creationId xmlns:p14="http://schemas.microsoft.com/office/powerpoint/2010/main" val="382678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256128C-D459-FC45-B651-27CEE120EE49}" type="datetimeFigureOut">
              <a:rPr lang="en-GB" smtClean="0"/>
              <a:t>16/03/2023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EB854A-33E9-B94E-9718-09D540006580}" type="slidenum">
              <a:rPr lang="en-GB" smtClean="0"/>
              <a:t>‹#›</a:t>
            </a:fld>
            <a:endParaRPr lang="en-GB"/>
          </a:p>
        </p:txBody>
      </p:sp>
    </p:spTree>
    <p:extLst>
      <p:ext uri="{BB962C8B-B14F-4D97-AF65-F5344CB8AC3E}">
        <p14:creationId xmlns:p14="http://schemas.microsoft.com/office/powerpoint/2010/main" val="1478655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256128C-D459-FC45-B651-27CEE120EE49}" type="datetimeFigureOut">
              <a:rPr lang="en-GB" smtClean="0"/>
              <a:t>16/03/2023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EB854A-33E9-B94E-9718-09D540006580}" type="slidenum">
              <a:rPr lang="en-GB" smtClean="0"/>
              <a:t>‹#›</a:t>
            </a:fld>
            <a:endParaRPr lang="en-GB"/>
          </a:p>
        </p:txBody>
      </p:sp>
    </p:spTree>
    <p:extLst>
      <p:ext uri="{BB962C8B-B14F-4D97-AF65-F5344CB8AC3E}">
        <p14:creationId xmlns:p14="http://schemas.microsoft.com/office/powerpoint/2010/main" val="23364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6128C-D459-FC45-B651-27CEE120EE49}" type="datetimeFigureOut">
              <a:rPr lang="en-GB" smtClean="0"/>
              <a:t>16/03/2023</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B854A-33E9-B94E-9718-09D540006580}" type="slidenum">
              <a:rPr lang="en-GB" smtClean="0"/>
              <a:t>‹#›</a:t>
            </a:fld>
            <a:endParaRPr lang="en-GB"/>
          </a:p>
        </p:txBody>
      </p:sp>
    </p:spTree>
    <p:extLst>
      <p:ext uri="{BB962C8B-B14F-4D97-AF65-F5344CB8AC3E}">
        <p14:creationId xmlns:p14="http://schemas.microsoft.com/office/powerpoint/2010/main" val="118435703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image" Target="../media/image4.png"/><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image" Target="../media/image79.jpeg"/><Relationship Id="rId7"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image" Target="../media/image84.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tiff"/><Relationship Id="rId3" Type="http://schemas.openxmlformats.org/officeDocument/2006/relationships/customXml" Target="../ink/ink1.xml"/><Relationship Id="rId7" Type="http://schemas.openxmlformats.org/officeDocument/2006/relationships/image" Target="../media/image35.png"/><Relationship Id="rId12" Type="http://schemas.openxmlformats.org/officeDocument/2006/relationships/image" Target="../media/image85.jpeg"/><Relationship Id="rId2" Type="http://schemas.openxmlformats.org/officeDocument/2006/relationships/notesSlide" Target="../notesSlides/notesSlide13.xml"/><Relationship Id="rId16" Type="http://schemas.openxmlformats.org/officeDocument/2006/relationships/image" Target="../media/image9.jpeg"/><Relationship Id="rId1" Type="http://schemas.openxmlformats.org/officeDocument/2006/relationships/slideLayout" Target="../slideLayouts/slideLayout1.xml"/><Relationship Id="rId11" Type="http://schemas.openxmlformats.org/officeDocument/2006/relationships/image" Target="../media/image37.png"/><Relationship Id="rId15" Type="http://schemas.openxmlformats.org/officeDocument/2006/relationships/image" Target="../media/image4.png"/><Relationship Id="rId10" Type="http://schemas.openxmlformats.org/officeDocument/2006/relationships/customXml" Target="../ink/ink3.xml"/><Relationship Id="rId9" Type="http://schemas.openxmlformats.org/officeDocument/2006/relationships/image" Target="../media/image36.png"/><Relationship Id="rId14" Type="http://schemas.openxmlformats.org/officeDocument/2006/relationships/image" Target="../media/image3.tiff"/></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image" Target="../media/image4.png"/><Relationship Id="rId4" Type="http://schemas.openxmlformats.org/officeDocument/2006/relationships/image" Target="../media/image3.tiff"/></Relationships>
</file>

<file path=ppt/slides/_rels/slide15.xml.rels><?xml version="1.0" encoding="UTF-8" standalone="yes"?>
<Relationships xmlns="http://schemas.openxmlformats.org/package/2006/relationships"><Relationship Id="rId3" Type="http://schemas.openxmlformats.org/officeDocument/2006/relationships/image" Target="../media/image86.emf"/><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87.jpeg"/></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8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4.png"/><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18.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2.tiff"/><Relationship Id="rId7" Type="http://schemas.openxmlformats.org/officeDocument/2006/relationships/image" Target="../media/image92.jpeg"/><Relationship Id="rId12"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1.jpeg"/><Relationship Id="rId11" Type="http://schemas.openxmlformats.org/officeDocument/2006/relationships/image" Target="../media/image94.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tiff"/><Relationship Id="rId9" Type="http://schemas.openxmlformats.org/officeDocument/2006/relationships/image" Target="../media/image84.jpeg"/></Relationships>
</file>

<file path=ppt/slides/_rels/slide19.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12.jpeg"/><Relationship Id="rId3" Type="http://schemas.openxmlformats.org/officeDocument/2006/relationships/image" Target="../media/image2.tiff"/><Relationship Id="rId7" Type="http://schemas.openxmlformats.org/officeDocument/2006/relationships/image" Target="../media/image92.jpeg"/><Relationship Id="rId12"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1.jpeg"/><Relationship Id="rId11" Type="http://schemas.openxmlformats.org/officeDocument/2006/relationships/image" Target="../media/image94.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tiff"/><Relationship Id="rId9" Type="http://schemas.openxmlformats.org/officeDocument/2006/relationships/image" Target="../media/image84.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12.jpeg"/><Relationship Id="rId3" Type="http://schemas.openxmlformats.org/officeDocument/2006/relationships/image" Target="../media/image2.tiff"/><Relationship Id="rId7" Type="http://schemas.openxmlformats.org/officeDocument/2006/relationships/image" Target="../media/image92.jpeg"/><Relationship Id="rId12"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1.jpeg"/><Relationship Id="rId11" Type="http://schemas.openxmlformats.org/officeDocument/2006/relationships/image" Target="../media/image94.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tiff"/><Relationship Id="rId9" Type="http://schemas.openxmlformats.org/officeDocument/2006/relationships/image" Target="../media/image84.jpeg"/><Relationship Id="rId14" Type="http://schemas.openxmlformats.org/officeDocument/2006/relationships/image" Target="../media/image95.jpeg"/></Relationships>
</file>

<file path=ppt/slides/_rels/slide21.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12.jpeg"/><Relationship Id="rId3" Type="http://schemas.openxmlformats.org/officeDocument/2006/relationships/image" Target="../media/image2.tiff"/><Relationship Id="rId7" Type="http://schemas.openxmlformats.org/officeDocument/2006/relationships/image" Target="../media/image92.jpeg"/><Relationship Id="rId12"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1.jpeg"/><Relationship Id="rId11" Type="http://schemas.openxmlformats.org/officeDocument/2006/relationships/image" Target="../media/image94.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tiff"/><Relationship Id="rId9" Type="http://schemas.openxmlformats.org/officeDocument/2006/relationships/image" Target="../media/image84.jpeg"/><Relationship Id="rId14" Type="http://schemas.openxmlformats.org/officeDocument/2006/relationships/image" Target="../media/image95.jpeg"/></Relationships>
</file>

<file path=ppt/slides/_rels/slide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23.xml.rels><?xml version="1.0" encoding="UTF-8" standalone="yes"?>
<Relationships xmlns="http://schemas.openxmlformats.org/package/2006/relationships"><Relationship Id="rId8" Type="http://schemas.openxmlformats.org/officeDocument/2006/relationships/image" Target="../media/image3.tiff"/><Relationship Id="rId13" Type="http://schemas.openxmlformats.org/officeDocument/2006/relationships/image" Target="../media/image101.png"/><Relationship Id="rId3" Type="http://schemas.openxmlformats.org/officeDocument/2006/relationships/image" Target="../media/image96.jpg"/><Relationship Id="rId7" Type="http://schemas.openxmlformats.org/officeDocument/2006/relationships/image" Target="../media/image2.tiff"/><Relationship Id="rId12" Type="http://schemas.openxmlformats.org/officeDocument/2006/relationships/image" Target="../media/image100.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99.jpeg"/><Relationship Id="rId5" Type="http://schemas.openxmlformats.org/officeDocument/2006/relationships/image" Target="../media/image8.jpeg"/><Relationship Id="rId10" Type="http://schemas.openxmlformats.org/officeDocument/2006/relationships/image" Target="../media/image98.jpeg"/><Relationship Id="rId4" Type="http://schemas.openxmlformats.org/officeDocument/2006/relationships/image" Target="../media/image97.jpeg"/><Relationship Id="rId9" Type="http://schemas.openxmlformats.org/officeDocument/2006/relationships/image" Target="../media/image4.png"/></Relationships>
</file>

<file path=ppt/slides/_rels/slide24.xml.rels><?xml version="1.0" encoding="UTF-8" standalone="yes"?>
<Relationships xmlns="http://schemas.openxmlformats.org/package/2006/relationships"><Relationship Id="rId26" Type="http://schemas.openxmlformats.org/officeDocument/2006/relationships/image" Target="../media/image32.jpeg"/><Relationship Id="rId21" Type="http://schemas.openxmlformats.org/officeDocument/2006/relationships/image" Target="../media/image27.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70.jpeg"/><Relationship Id="rId68" Type="http://schemas.openxmlformats.org/officeDocument/2006/relationships/image" Target="../media/image75.jpeg"/><Relationship Id="rId7" Type="http://schemas.openxmlformats.org/officeDocument/2006/relationships/image" Target="../media/image13.jpeg"/><Relationship Id="rId71" Type="http://schemas.openxmlformats.org/officeDocument/2006/relationships/image" Target="../media/image58.png"/><Relationship Id="rId2" Type="http://schemas.openxmlformats.org/officeDocument/2006/relationships/notesSlide" Target="../notesSlides/notesSlide24.xml"/><Relationship Id="rId16" Type="http://schemas.openxmlformats.org/officeDocument/2006/relationships/image" Target="../media/image22.png"/><Relationship Id="rId29" Type="http://schemas.openxmlformats.org/officeDocument/2006/relationships/image" Target="../media/image35.jpeg"/><Relationship Id="rId11" Type="http://schemas.openxmlformats.org/officeDocument/2006/relationships/image" Target="../media/image17.jpeg"/><Relationship Id="rId24" Type="http://schemas.openxmlformats.org/officeDocument/2006/relationships/image" Target="../media/image30.jpeg"/><Relationship Id="rId32" Type="http://schemas.openxmlformats.org/officeDocument/2006/relationships/image" Target="../media/image38.jpeg"/><Relationship Id="rId37" Type="http://schemas.openxmlformats.org/officeDocument/2006/relationships/image" Target="../media/image43.jpeg"/><Relationship Id="rId40" Type="http://schemas.openxmlformats.org/officeDocument/2006/relationships/image" Target="../media/image46.jpeg"/><Relationship Id="rId45" Type="http://schemas.openxmlformats.org/officeDocument/2006/relationships/image" Target="../media/image51.png"/><Relationship Id="rId53" Type="http://schemas.openxmlformats.org/officeDocument/2006/relationships/image" Target="../media/image60.jpeg"/><Relationship Id="rId58" Type="http://schemas.openxmlformats.org/officeDocument/2006/relationships/image" Target="../media/image65.jpeg"/><Relationship Id="rId66" Type="http://schemas.openxmlformats.org/officeDocument/2006/relationships/image" Target="../media/image73.jpeg"/><Relationship Id="rId5" Type="http://schemas.openxmlformats.org/officeDocument/2006/relationships/image" Target="../media/image4.png"/><Relationship Id="rId61" Type="http://schemas.openxmlformats.org/officeDocument/2006/relationships/image" Target="../media/image68.jpeg"/><Relationship Id="rId19" Type="http://schemas.openxmlformats.org/officeDocument/2006/relationships/image" Target="../media/image25.jpeg"/><Relationship Id="rId14" Type="http://schemas.openxmlformats.org/officeDocument/2006/relationships/image" Target="../media/image20.jpeg"/><Relationship Id="rId22" Type="http://schemas.openxmlformats.org/officeDocument/2006/relationships/image" Target="../media/image28.jpeg"/><Relationship Id="rId27" Type="http://schemas.openxmlformats.org/officeDocument/2006/relationships/image" Target="../media/image33.jpeg"/><Relationship Id="rId30" Type="http://schemas.openxmlformats.org/officeDocument/2006/relationships/image" Target="../media/image36.jpeg"/><Relationship Id="rId35" Type="http://schemas.openxmlformats.org/officeDocument/2006/relationships/image" Target="../media/image41.jpeg"/><Relationship Id="rId43" Type="http://schemas.openxmlformats.org/officeDocument/2006/relationships/image" Target="../media/image49.jpeg"/><Relationship Id="rId48" Type="http://schemas.openxmlformats.org/officeDocument/2006/relationships/image" Target="../media/image54.jpeg"/><Relationship Id="rId56" Type="http://schemas.openxmlformats.org/officeDocument/2006/relationships/image" Target="../media/image63.jpeg"/><Relationship Id="rId64" Type="http://schemas.openxmlformats.org/officeDocument/2006/relationships/image" Target="../media/image71.jpeg"/><Relationship Id="rId69" Type="http://schemas.openxmlformats.org/officeDocument/2006/relationships/image" Target="../media/image76.jpeg"/><Relationship Id="rId8" Type="http://schemas.openxmlformats.org/officeDocument/2006/relationships/image" Target="../media/image14.jpeg"/><Relationship Id="rId51" Type="http://schemas.openxmlformats.org/officeDocument/2006/relationships/image" Target="../media/image57.jpeg"/><Relationship Id="rId3" Type="http://schemas.openxmlformats.org/officeDocument/2006/relationships/image" Target="../media/image2.tiff"/><Relationship Id="rId12" Type="http://schemas.openxmlformats.org/officeDocument/2006/relationships/image" Target="../media/image18.jpeg"/><Relationship Id="rId17" Type="http://schemas.openxmlformats.org/officeDocument/2006/relationships/image" Target="../media/image23.jpeg"/><Relationship Id="rId25" Type="http://schemas.openxmlformats.org/officeDocument/2006/relationships/image" Target="../media/image31.png"/><Relationship Id="rId33" Type="http://schemas.openxmlformats.org/officeDocument/2006/relationships/image" Target="../media/image39.jpeg"/><Relationship Id="rId38" Type="http://schemas.openxmlformats.org/officeDocument/2006/relationships/image" Target="../media/image44.jpeg"/><Relationship Id="rId46" Type="http://schemas.openxmlformats.org/officeDocument/2006/relationships/image" Target="../media/image52.jpeg"/><Relationship Id="rId59" Type="http://schemas.openxmlformats.org/officeDocument/2006/relationships/image" Target="../media/image66.jpeg"/><Relationship Id="rId67" Type="http://schemas.openxmlformats.org/officeDocument/2006/relationships/image" Target="../media/image74.jpeg"/><Relationship Id="rId20" Type="http://schemas.openxmlformats.org/officeDocument/2006/relationships/image" Target="../media/image26.jpeg"/><Relationship Id="rId41" Type="http://schemas.openxmlformats.org/officeDocument/2006/relationships/image" Target="../media/image47.jpeg"/><Relationship Id="rId54" Type="http://schemas.openxmlformats.org/officeDocument/2006/relationships/image" Target="../media/image61.jpeg"/><Relationship Id="rId62" Type="http://schemas.openxmlformats.org/officeDocument/2006/relationships/image" Target="../media/image69.jpeg"/><Relationship Id="rId70"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2.jpeg"/><Relationship Id="rId15" Type="http://schemas.openxmlformats.org/officeDocument/2006/relationships/image" Target="../media/image21.jpeg"/><Relationship Id="rId23" Type="http://schemas.openxmlformats.org/officeDocument/2006/relationships/image" Target="../media/image29.jpeg"/><Relationship Id="rId28" Type="http://schemas.openxmlformats.org/officeDocument/2006/relationships/image" Target="../media/image34.jpeg"/><Relationship Id="rId36" Type="http://schemas.openxmlformats.org/officeDocument/2006/relationships/image" Target="../media/image42.jpeg"/><Relationship Id="rId49" Type="http://schemas.openxmlformats.org/officeDocument/2006/relationships/image" Target="../media/image55.jpeg"/><Relationship Id="rId57" Type="http://schemas.openxmlformats.org/officeDocument/2006/relationships/image" Target="../media/image64.jpeg"/><Relationship Id="rId10" Type="http://schemas.openxmlformats.org/officeDocument/2006/relationships/image" Target="../media/image16.jpeg"/><Relationship Id="rId31" Type="http://schemas.openxmlformats.org/officeDocument/2006/relationships/image" Target="../media/image37.jpeg"/><Relationship Id="rId44" Type="http://schemas.openxmlformats.org/officeDocument/2006/relationships/image" Target="../media/image50.jpeg"/><Relationship Id="rId52" Type="http://schemas.openxmlformats.org/officeDocument/2006/relationships/image" Target="../media/image59.jpeg"/><Relationship Id="rId60" Type="http://schemas.openxmlformats.org/officeDocument/2006/relationships/image" Target="../media/image67.jpeg"/><Relationship Id="rId65" Type="http://schemas.openxmlformats.org/officeDocument/2006/relationships/image" Target="../media/image72.jpeg"/><Relationship Id="rId4" Type="http://schemas.openxmlformats.org/officeDocument/2006/relationships/image" Target="../media/image3.tiff"/><Relationship Id="rId9" Type="http://schemas.openxmlformats.org/officeDocument/2006/relationships/image" Target="../media/image15.jpeg"/><Relationship Id="rId13" Type="http://schemas.openxmlformats.org/officeDocument/2006/relationships/image" Target="../media/image19.jpeg"/><Relationship Id="rId18" Type="http://schemas.openxmlformats.org/officeDocument/2006/relationships/image" Target="../media/image24.jpeg"/><Relationship Id="rId39" Type="http://schemas.openxmlformats.org/officeDocument/2006/relationships/image" Target="../media/image45.png"/><Relationship Id="rId34" Type="http://schemas.openxmlformats.org/officeDocument/2006/relationships/image" Target="../media/image40.jpeg"/><Relationship Id="rId50" Type="http://schemas.openxmlformats.org/officeDocument/2006/relationships/image" Target="../media/image56.jpeg"/><Relationship Id="rId55" Type="http://schemas.openxmlformats.org/officeDocument/2006/relationships/image" Target="../media/image62.jpeg"/></Relationships>
</file>

<file path=ppt/slides/_rels/slide25.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99.jpeg"/><Relationship Id="rId3" Type="http://schemas.openxmlformats.org/officeDocument/2006/relationships/image" Target="../media/image2.tiff"/><Relationship Id="rId7" Type="http://schemas.openxmlformats.org/officeDocument/2006/relationships/image" Target="../media/image103.png"/><Relationship Id="rId12" Type="http://schemas.openxmlformats.org/officeDocument/2006/relationships/image" Target="../media/image9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2.jpeg"/><Relationship Id="rId11" Type="http://schemas.openxmlformats.org/officeDocument/2006/relationships/image" Target="../media/image107.jpeg"/><Relationship Id="rId5" Type="http://schemas.openxmlformats.org/officeDocument/2006/relationships/image" Target="../media/image4.png"/><Relationship Id="rId10" Type="http://schemas.openxmlformats.org/officeDocument/2006/relationships/image" Target="../media/image106.svg"/><Relationship Id="rId4" Type="http://schemas.openxmlformats.org/officeDocument/2006/relationships/image" Target="../media/image3.tiff"/><Relationship Id="rId9" Type="http://schemas.openxmlformats.org/officeDocument/2006/relationships/image" Target="../media/image105.png"/><Relationship Id="rId1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jpeg"/><Relationship Id="rId7"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9.jpeg"/><Relationship Id="rId10" Type="http://schemas.openxmlformats.org/officeDocument/2006/relationships/image" Target="../media/image11.jpeg"/><Relationship Id="rId4" Type="http://schemas.openxmlformats.org/officeDocument/2006/relationships/image" Target="../media/image8.jpe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26" Type="http://schemas.openxmlformats.org/officeDocument/2006/relationships/image" Target="../media/image35.jpeg"/><Relationship Id="rId21" Type="http://schemas.openxmlformats.org/officeDocument/2006/relationships/image" Target="../media/image30.jpeg"/><Relationship Id="rId42" Type="http://schemas.openxmlformats.org/officeDocument/2006/relationships/image" Target="../media/image51.png"/><Relationship Id="rId47" Type="http://schemas.openxmlformats.org/officeDocument/2006/relationships/image" Target="../media/image56.jpeg"/><Relationship Id="rId63" Type="http://schemas.openxmlformats.org/officeDocument/2006/relationships/image" Target="../media/image72.jpeg"/><Relationship Id="rId68" Type="http://schemas.openxmlformats.org/officeDocument/2006/relationships/image" Target="../media/image77.jpeg"/><Relationship Id="rId7" Type="http://schemas.openxmlformats.org/officeDocument/2006/relationships/image" Target="../media/image16.jpeg"/><Relationship Id="rId71" Type="http://schemas.openxmlformats.org/officeDocument/2006/relationships/image" Target="../media/image4.png"/><Relationship Id="rId2" Type="http://schemas.openxmlformats.org/officeDocument/2006/relationships/notesSlide" Target="../notesSlides/notesSlide8.xml"/><Relationship Id="rId16" Type="http://schemas.openxmlformats.org/officeDocument/2006/relationships/image" Target="../media/image25.jpeg"/><Relationship Id="rId29" Type="http://schemas.openxmlformats.org/officeDocument/2006/relationships/image" Target="../media/image38.jpeg"/><Relationship Id="rId11" Type="http://schemas.openxmlformats.org/officeDocument/2006/relationships/image" Target="../media/image20.jpeg"/><Relationship Id="rId24" Type="http://schemas.openxmlformats.org/officeDocument/2006/relationships/image" Target="../media/image33.jpeg"/><Relationship Id="rId32" Type="http://schemas.openxmlformats.org/officeDocument/2006/relationships/image" Target="../media/image41.jpeg"/><Relationship Id="rId37" Type="http://schemas.openxmlformats.org/officeDocument/2006/relationships/image" Target="../media/image46.jpeg"/><Relationship Id="rId40" Type="http://schemas.openxmlformats.org/officeDocument/2006/relationships/image" Target="../media/image49.jpeg"/><Relationship Id="rId45" Type="http://schemas.openxmlformats.org/officeDocument/2006/relationships/image" Target="../media/image54.jpeg"/><Relationship Id="rId53" Type="http://schemas.openxmlformats.org/officeDocument/2006/relationships/image" Target="../media/image62.jpeg"/><Relationship Id="rId58" Type="http://schemas.openxmlformats.org/officeDocument/2006/relationships/image" Target="../media/image67.jpeg"/><Relationship Id="rId66" Type="http://schemas.openxmlformats.org/officeDocument/2006/relationships/image" Target="../media/image75.jpeg"/><Relationship Id="rId5" Type="http://schemas.openxmlformats.org/officeDocument/2006/relationships/image" Target="../media/image14.jpeg"/><Relationship Id="rId61" Type="http://schemas.openxmlformats.org/officeDocument/2006/relationships/image" Target="../media/image70.jpeg"/><Relationship Id="rId19" Type="http://schemas.openxmlformats.org/officeDocument/2006/relationships/image" Target="../media/image28.jpeg"/><Relationship Id="rId14" Type="http://schemas.openxmlformats.org/officeDocument/2006/relationships/image" Target="../media/image23.jpeg"/><Relationship Id="rId22" Type="http://schemas.openxmlformats.org/officeDocument/2006/relationships/image" Target="../media/image31.png"/><Relationship Id="rId27" Type="http://schemas.openxmlformats.org/officeDocument/2006/relationships/image" Target="../media/image36.jpeg"/><Relationship Id="rId30" Type="http://schemas.openxmlformats.org/officeDocument/2006/relationships/image" Target="../media/image39.jpeg"/><Relationship Id="rId35" Type="http://schemas.openxmlformats.org/officeDocument/2006/relationships/image" Target="../media/image44.jpeg"/><Relationship Id="rId43" Type="http://schemas.openxmlformats.org/officeDocument/2006/relationships/image" Target="../media/image52.jpeg"/><Relationship Id="rId48" Type="http://schemas.openxmlformats.org/officeDocument/2006/relationships/image" Target="../media/image57.jpeg"/><Relationship Id="rId56" Type="http://schemas.openxmlformats.org/officeDocument/2006/relationships/image" Target="../media/image65.jpeg"/><Relationship Id="rId64" Type="http://schemas.openxmlformats.org/officeDocument/2006/relationships/image" Target="../media/image73.jpeg"/><Relationship Id="rId69" Type="http://schemas.openxmlformats.org/officeDocument/2006/relationships/image" Target="../media/image2.tiff"/><Relationship Id="rId8" Type="http://schemas.openxmlformats.org/officeDocument/2006/relationships/image" Target="../media/image17.jpeg"/><Relationship Id="rId51" Type="http://schemas.openxmlformats.org/officeDocument/2006/relationships/image" Target="../media/image60.jpeg"/><Relationship Id="rId3" Type="http://schemas.openxmlformats.org/officeDocument/2006/relationships/image" Target="../media/image12.jpeg"/><Relationship Id="rId12" Type="http://schemas.openxmlformats.org/officeDocument/2006/relationships/image" Target="../media/image21.jpeg"/><Relationship Id="rId17" Type="http://schemas.openxmlformats.org/officeDocument/2006/relationships/image" Target="../media/image26.jpeg"/><Relationship Id="rId25" Type="http://schemas.openxmlformats.org/officeDocument/2006/relationships/image" Target="../media/image34.jpeg"/><Relationship Id="rId33" Type="http://schemas.openxmlformats.org/officeDocument/2006/relationships/image" Target="../media/image42.jpeg"/><Relationship Id="rId38" Type="http://schemas.openxmlformats.org/officeDocument/2006/relationships/image" Target="../media/image47.jpeg"/><Relationship Id="rId46" Type="http://schemas.openxmlformats.org/officeDocument/2006/relationships/image" Target="../media/image55.jpeg"/><Relationship Id="rId59" Type="http://schemas.openxmlformats.org/officeDocument/2006/relationships/image" Target="../media/image68.jpeg"/><Relationship Id="rId67" Type="http://schemas.openxmlformats.org/officeDocument/2006/relationships/image" Target="../media/image76.jpeg"/><Relationship Id="rId20" Type="http://schemas.openxmlformats.org/officeDocument/2006/relationships/image" Target="../media/image29.jpeg"/><Relationship Id="rId41" Type="http://schemas.openxmlformats.org/officeDocument/2006/relationships/image" Target="../media/image50.jpeg"/><Relationship Id="rId54" Type="http://schemas.openxmlformats.org/officeDocument/2006/relationships/image" Target="../media/image63.jpeg"/><Relationship Id="rId62" Type="http://schemas.openxmlformats.org/officeDocument/2006/relationships/image" Target="../media/image71.jpeg"/><Relationship Id="rId70"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15.jpeg"/><Relationship Id="rId15" Type="http://schemas.openxmlformats.org/officeDocument/2006/relationships/image" Target="../media/image24.jpeg"/><Relationship Id="rId23" Type="http://schemas.openxmlformats.org/officeDocument/2006/relationships/image" Target="../media/image32.jpeg"/><Relationship Id="rId28" Type="http://schemas.openxmlformats.org/officeDocument/2006/relationships/image" Target="../media/image37.jpeg"/><Relationship Id="rId36" Type="http://schemas.openxmlformats.org/officeDocument/2006/relationships/image" Target="../media/image45.png"/><Relationship Id="rId49" Type="http://schemas.openxmlformats.org/officeDocument/2006/relationships/image" Target="../media/image58.png"/><Relationship Id="rId57" Type="http://schemas.openxmlformats.org/officeDocument/2006/relationships/image" Target="../media/image66.jpeg"/><Relationship Id="rId10" Type="http://schemas.openxmlformats.org/officeDocument/2006/relationships/image" Target="../media/image19.jpeg"/><Relationship Id="rId31" Type="http://schemas.openxmlformats.org/officeDocument/2006/relationships/image" Target="../media/image40.jpeg"/><Relationship Id="rId44" Type="http://schemas.openxmlformats.org/officeDocument/2006/relationships/image" Target="../media/image53.jpeg"/><Relationship Id="rId52" Type="http://schemas.openxmlformats.org/officeDocument/2006/relationships/image" Target="../media/image61.jpeg"/><Relationship Id="rId60" Type="http://schemas.openxmlformats.org/officeDocument/2006/relationships/image" Target="../media/image69.jpeg"/><Relationship Id="rId65" Type="http://schemas.openxmlformats.org/officeDocument/2006/relationships/image" Target="../media/image74.jpeg"/><Relationship Id="rId4" Type="http://schemas.openxmlformats.org/officeDocument/2006/relationships/image" Target="../media/image13.jpeg"/><Relationship Id="rId9" Type="http://schemas.openxmlformats.org/officeDocument/2006/relationships/image" Target="../media/image18.jpeg"/><Relationship Id="rId13" Type="http://schemas.openxmlformats.org/officeDocument/2006/relationships/image" Target="../media/image22.png"/><Relationship Id="rId18" Type="http://schemas.openxmlformats.org/officeDocument/2006/relationships/image" Target="../media/image27.jpeg"/><Relationship Id="rId39" Type="http://schemas.openxmlformats.org/officeDocument/2006/relationships/image" Target="../media/image48.jpeg"/><Relationship Id="rId34" Type="http://schemas.openxmlformats.org/officeDocument/2006/relationships/image" Target="../media/image43.jpeg"/><Relationship Id="rId50" Type="http://schemas.openxmlformats.org/officeDocument/2006/relationships/image" Target="../media/image59.jpeg"/><Relationship Id="rId55" Type="http://schemas.openxmlformats.org/officeDocument/2006/relationships/image" Target="../media/image64.jpeg"/></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tiff"/><Relationship Id="rId7"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tiff"/><Relationship Id="rId9" Type="http://schemas.openxmlformats.org/officeDocument/2006/relationships/image" Target="../media/image7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hillside next to a body of water&#10;&#10;Description automatically generated">
            <a:extLst>
              <a:ext uri="{FF2B5EF4-FFF2-40B4-BE49-F238E27FC236}">
                <a16:creationId xmlns:a16="http://schemas.microsoft.com/office/drawing/2014/main" id="{2B7DA9EB-A546-0E11-DC10-814EBF62E1D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5739"/>
            <a:ext cx="9143999" cy="6267358"/>
          </a:xfrm>
          <a:prstGeom prst="rect">
            <a:avLst/>
          </a:prstGeom>
        </p:spPr>
      </p:pic>
      <p:sp>
        <p:nvSpPr>
          <p:cNvPr id="12" name="TextBox 11">
            <a:extLst>
              <a:ext uri="{FF2B5EF4-FFF2-40B4-BE49-F238E27FC236}">
                <a16:creationId xmlns:a16="http://schemas.microsoft.com/office/drawing/2014/main" id="{CDD7B891-20AE-4721-AFD4-D078B0DBF8D6}"/>
              </a:ext>
            </a:extLst>
          </p:cNvPr>
          <p:cNvSpPr txBox="1"/>
          <p:nvPr/>
        </p:nvSpPr>
        <p:spPr>
          <a:xfrm>
            <a:off x="-4279" y="4211267"/>
            <a:ext cx="9143999" cy="1138773"/>
          </a:xfrm>
          <a:prstGeom prst="rect">
            <a:avLst/>
          </a:prstGeom>
          <a:solidFill>
            <a:schemeClr val="bg1">
              <a:alpha val="40000"/>
            </a:schemeClr>
          </a:solidFill>
        </p:spPr>
        <p:txBody>
          <a:bodyPr wrap="square" rtlCol="0">
            <a:spAutoFit/>
          </a:bodyPr>
          <a:lstStyle/>
          <a:p>
            <a:pPr algn="ctr"/>
            <a:r>
              <a:rPr lang="en-GB" sz="3400" dirty="0">
                <a:latin typeface="Arial" panose="020B0604020202020204" pitchFamily="34" charset="0"/>
                <a:cs typeface="Arial" panose="020B0604020202020204" pitchFamily="34" charset="0"/>
              </a:rPr>
              <a:t>Exploring the biotic drivers of ecological stability through a global collaborative network</a:t>
            </a:r>
          </a:p>
        </p:txBody>
      </p:sp>
      <p:sp>
        <p:nvSpPr>
          <p:cNvPr id="13" name="TextBox 12">
            <a:extLst>
              <a:ext uri="{FF2B5EF4-FFF2-40B4-BE49-F238E27FC236}">
                <a16:creationId xmlns:a16="http://schemas.microsoft.com/office/drawing/2014/main" id="{8BC51964-73B0-3CBF-DE1D-4CD7ECA581DF}"/>
              </a:ext>
            </a:extLst>
          </p:cNvPr>
          <p:cNvSpPr txBox="1"/>
          <p:nvPr/>
        </p:nvSpPr>
        <p:spPr>
          <a:xfrm>
            <a:off x="-4280" y="5450230"/>
            <a:ext cx="9148279" cy="400110"/>
          </a:xfrm>
          <a:prstGeom prst="rect">
            <a:avLst/>
          </a:prstGeom>
          <a:solidFill>
            <a:schemeClr val="bg1">
              <a:alpha val="40000"/>
            </a:schemeClr>
          </a:solidFill>
        </p:spPr>
        <p:txBody>
          <a:bodyPr wrap="square" rtlCol="0">
            <a:spAutoFit/>
          </a:bodyPr>
          <a:lstStyle/>
          <a:p>
            <a:pPr algn="ctr"/>
            <a:r>
              <a:rPr lang="en-GB" sz="2000" u="sng" dirty="0">
                <a:latin typeface="Arial" panose="020B0604020202020204" pitchFamily="34" charset="0"/>
                <a:cs typeface="Arial" panose="020B0604020202020204" pitchFamily="34" charset="0"/>
              </a:rPr>
              <a:t>Samuel R.P-J. Ross</a:t>
            </a:r>
            <a:r>
              <a:rPr lang="en-GB" sz="2000" baseline="30000" dirty="0">
                <a:solidFill>
                  <a:srgbClr val="FF0000"/>
                </a:solidFill>
                <a:latin typeface="Arial" panose="020B0604020202020204" pitchFamily="34" charset="0"/>
                <a:cs typeface="Arial" panose="020B0604020202020204" pitchFamily="34" charset="0"/>
              </a:rPr>
              <a:t>1</a:t>
            </a:r>
            <a:r>
              <a:rPr lang="en-GB" sz="2000" dirty="0">
                <a:latin typeface="Arial" panose="020B0604020202020204" pitchFamily="34" charset="0"/>
                <a:cs typeface="Arial" panose="020B0604020202020204" pitchFamily="34" charset="0"/>
              </a:rPr>
              <a:t>, Owen L. Petchey</a:t>
            </a:r>
            <a:r>
              <a:rPr lang="en-GB" sz="2000" baseline="30000" dirty="0">
                <a:solidFill>
                  <a:srgbClr val="FFC000"/>
                </a:solidFill>
                <a:latin typeface="Arial" panose="020B0604020202020204" pitchFamily="34" charset="0"/>
                <a:cs typeface="Arial" panose="020B0604020202020204" pitchFamily="34" charset="0"/>
              </a:rPr>
              <a:t>2</a:t>
            </a:r>
            <a:r>
              <a:rPr lang="en-GB" sz="2000" dirty="0">
                <a:latin typeface="Arial" panose="020B0604020202020204" pitchFamily="34" charset="0"/>
                <a:cs typeface="Arial" panose="020B0604020202020204" pitchFamily="34" charset="0"/>
              </a:rPr>
              <a:t>, The Response Diversity Network</a:t>
            </a:r>
            <a:endParaRPr lang="en-GB" sz="2000" baseline="30000" dirty="0">
              <a:solidFill>
                <a:srgbClr val="FF000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B775CDE-C334-0181-F8BC-123382A2874F}"/>
              </a:ext>
            </a:extLst>
          </p:cNvPr>
          <p:cNvSpPr txBox="1"/>
          <p:nvPr/>
        </p:nvSpPr>
        <p:spPr>
          <a:xfrm>
            <a:off x="121802" y="90446"/>
            <a:ext cx="2406714" cy="553998"/>
          </a:xfrm>
          <a:prstGeom prst="rect">
            <a:avLst/>
          </a:prstGeom>
          <a:solidFill>
            <a:srgbClr val="000000">
              <a:alpha val="40000"/>
            </a:srgbClr>
          </a:solidFill>
        </p:spPr>
        <p:txBody>
          <a:bodyPr wrap="square" rtlCol="0">
            <a:spAutoFit/>
          </a:bodyPr>
          <a:lstStyle/>
          <a:p>
            <a:pPr algn="ctr"/>
            <a:r>
              <a:rPr lang="en-GB" sz="1400" dirty="0">
                <a:latin typeface="Arial" panose="020B0604020202020204" pitchFamily="34" charset="0"/>
                <a:cs typeface="Arial" panose="020B0604020202020204" pitchFamily="34" charset="0"/>
              </a:rPr>
              <a:t>Sam Ross (He/Him)</a:t>
            </a:r>
          </a:p>
          <a:p>
            <a:pPr algn="ctr"/>
            <a:r>
              <a:rPr lang="en-GB" sz="1600" dirty="0" err="1">
                <a:latin typeface="Arial" panose="020B0604020202020204" pitchFamily="34" charset="0"/>
                <a:cs typeface="Arial" panose="020B0604020202020204" pitchFamily="34" charset="0"/>
              </a:rPr>
              <a:t>s.ross.res@outlook.com</a:t>
            </a:r>
            <a:endParaRPr lang="en-GB" sz="16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15FF7E8-7831-7531-698D-164298E4E89A}"/>
              </a:ext>
            </a:extLst>
          </p:cNvPr>
          <p:cNvSpPr txBox="1"/>
          <p:nvPr/>
        </p:nvSpPr>
        <p:spPr>
          <a:xfrm>
            <a:off x="7002217" y="5797807"/>
            <a:ext cx="2137503" cy="369332"/>
          </a:xfrm>
          <a:prstGeom prst="rect">
            <a:avLst/>
          </a:prstGeom>
          <a:solidFill>
            <a:srgbClr val="000000">
              <a:alpha val="40000"/>
            </a:srgbClr>
          </a:solidFill>
        </p:spPr>
        <p:txBody>
          <a:bodyPr wrap="square" rtlCol="0">
            <a:spAutoFit/>
          </a:bodyPr>
          <a:lstStyle/>
          <a:p>
            <a:pPr algn="r"/>
            <a:r>
              <a:rPr lang="en-GB" sz="900" baseline="30000" dirty="0">
                <a:solidFill>
                  <a:srgbClr val="FF0000"/>
                </a:solidFill>
                <a:latin typeface="Arial" panose="020B0604020202020204" pitchFamily="34" charset="0"/>
                <a:cs typeface="Arial" panose="020B0604020202020204" pitchFamily="34" charset="0"/>
              </a:rPr>
              <a:t>1</a:t>
            </a:r>
            <a:r>
              <a:rPr lang="en-GB" sz="900" dirty="0">
                <a:solidFill>
                  <a:srgbClr val="FF0000"/>
                </a:solidFill>
                <a:latin typeface="Arial" panose="020B0604020202020204" pitchFamily="34" charset="0"/>
                <a:cs typeface="Arial" panose="020B0604020202020204" pitchFamily="34" charset="0"/>
              </a:rPr>
              <a:t>OIST</a:t>
            </a:r>
            <a:r>
              <a:rPr lang="en-GB" sz="900" dirty="0">
                <a:latin typeface="Arial" panose="020B0604020202020204" pitchFamily="34" charset="0"/>
                <a:cs typeface="Arial" panose="020B0604020202020204" pitchFamily="34" charset="0"/>
              </a:rPr>
              <a:t>, Japan</a:t>
            </a:r>
          </a:p>
          <a:p>
            <a:pPr algn="r"/>
            <a:r>
              <a:rPr lang="en-GB" sz="900" baseline="30000" dirty="0">
                <a:solidFill>
                  <a:srgbClr val="FFC000"/>
                </a:solidFill>
                <a:latin typeface="Arial" panose="020B0604020202020204" pitchFamily="34" charset="0"/>
                <a:cs typeface="Arial" panose="020B0604020202020204" pitchFamily="34" charset="0"/>
              </a:rPr>
              <a:t>2</a:t>
            </a:r>
            <a:r>
              <a:rPr lang="en-GB" sz="900" dirty="0">
                <a:solidFill>
                  <a:srgbClr val="FFC000"/>
                </a:solidFill>
                <a:latin typeface="Arial" panose="020B0604020202020204" pitchFamily="34" charset="0"/>
                <a:cs typeface="Arial" panose="020B0604020202020204" pitchFamily="34" charset="0"/>
              </a:rPr>
              <a:t>University of Zurich</a:t>
            </a:r>
            <a:r>
              <a:rPr lang="en-GB" sz="900" dirty="0">
                <a:latin typeface="Arial" panose="020B0604020202020204" pitchFamily="34" charset="0"/>
                <a:cs typeface="Arial" panose="020B0604020202020204" pitchFamily="34" charset="0"/>
              </a:rPr>
              <a:t>, Switzerland</a:t>
            </a:r>
          </a:p>
        </p:txBody>
      </p:sp>
      <p:cxnSp>
        <p:nvCxnSpPr>
          <p:cNvPr id="16" name="Straight Connector 15">
            <a:extLst>
              <a:ext uri="{FF2B5EF4-FFF2-40B4-BE49-F238E27FC236}">
                <a16:creationId xmlns:a16="http://schemas.microsoft.com/office/drawing/2014/main" id="{C838161A-997A-3848-5804-52D4A3FA702C}"/>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Parallelogram 16">
            <a:extLst>
              <a:ext uri="{FF2B5EF4-FFF2-40B4-BE49-F238E27FC236}">
                <a16:creationId xmlns:a16="http://schemas.microsoft.com/office/drawing/2014/main" id="{970C152E-B04A-35B9-C9BC-F4F30726FA3E}"/>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ACFEAE1C-83D9-391F-E8EB-6FAF8CB18767}"/>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19" name="Picture 18">
            <a:extLst>
              <a:ext uri="{FF2B5EF4-FFF2-40B4-BE49-F238E27FC236}">
                <a16:creationId xmlns:a16="http://schemas.microsoft.com/office/drawing/2014/main" id="{52AC520E-13A8-A8B0-1009-F7FABB1459B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20" name="Picture 19">
            <a:extLst>
              <a:ext uri="{FF2B5EF4-FFF2-40B4-BE49-F238E27FC236}">
                <a16:creationId xmlns:a16="http://schemas.microsoft.com/office/drawing/2014/main" id="{88E439AD-4128-4292-6907-AD0FE18CCA4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21" name="Picture 20" descr="Shape&#10;&#10;Description automatically generated with medium confidence">
            <a:extLst>
              <a:ext uri="{FF2B5EF4-FFF2-40B4-BE49-F238E27FC236}">
                <a16:creationId xmlns:a16="http://schemas.microsoft.com/office/drawing/2014/main" id="{6EC2AAF3-5DB7-8AF1-2C2A-56A709DAC89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2" name="TextBox 1">
            <a:extLst>
              <a:ext uri="{FF2B5EF4-FFF2-40B4-BE49-F238E27FC236}">
                <a16:creationId xmlns:a16="http://schemas.microsoft.com/office/drawing/2014/main" id="{99AC17A1-BF7C-A6D7-96B2-E0E3926B9136}"/>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5793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1E81EA-3B3E-FB7D-EC02-A6A1FD2F38B4}"/>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arallelogram 17">
            <a:extLst>
              <a:ext uri="{FF2B5EF4-FFF2-40B4-BE49-F238E27FC236}">
                <a16:creationId xmlns:a16="http://schemas.microsoft.com/office/drawing/2014/main" id="{BF075C21-0886-3C4F-FEA8-0AB1C3072F11}"/>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0472F57-A853-DF6A-FE10-B21BC63F14FB}"/>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20" name="Picture 19">
            <a:extLst>
              <a:ext uri="{FF2B5EF4-FFF2-40B4-BE49-F238E27FC236}">
                <a16:creationId xmlns:a16="http://schemas.microsoft.com/office/drawing/2014/main" id="{9A7A5EC2-9A32-4F84-9147-83255E458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21" name="Picture 20">
            <a:extLst>
              <a:ext uri="{FF2B5EF4-FFF2-40B4-BE49-F238E27FC236}">
                <a16:creationId xmlns:a16="http://schemas.microsoft.com/office/drawing/2014/main" id="{218105E7-8BDF-2377-B86E-5C2C5802F12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61880F8B-6D6A-8C18-C7E1-974B770A85B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23" name="TextBox 22">
            <a:extLst>
              <a:ext uri="{FF2B5EF4-FFF2-40B4-BE49-F238E27FC236}">
                <a16:creationId xmlns:a16="http://schemas.microsoft.com/office/drawing/2014/main" id="{A59872AA-5985-C06E-7AB1-F2B3F0BBACC2}"/>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CD41A9C8-4F64-0426-9A59-B2EAFBF2681E}"/>
              </a:ext>
            </a:extLst>
          </p:cNvPr>
          <p:cNvPicPr>
            <a:picLocks noChangeAspect="1"/>
          </p:cNvPicPr>
          <p:nvPr/>
        </p:nvPicPr>
        <p:blipFill>
          <a:blip r:embed="rId6"/>
          <a:stretch>
            <a:fillRect/>
          </a:stretch>
        </p:blipFill>
        <p:spPr>
          <a:xfrm>
            <a:off x="1160259" y="1576795"/>
            <a:ext cx="6853966" cy="4242243"/>
          </a:xfrm>
          <a:prstGeom prst="rect">
            <a:avLst/>
          </a:prstGeom>
        </p:spPr>
      </p:pic>
      <p:sp>
        <p:nvSpPr>
          <p:cNvPr id="37" name="TextBox 36">
            <a:extLst>
              <a:ext uri="{FF2B5EF4-FFF2-40B4-BE49-F238E27FC236}">
                <a16:creationId xmlns:a16="http://schemas.microsoft.com/office/drawing/2014/main" id="{ACCB47F1-D6DA-3949-1762-2107DF954F00}"/>
              </a:ext>
            </a:extLst>
          </p:cNvPr>
          <p:cNvSpPr txBox="1"/>
          <p:nvPr/>
        </p:nvSpPr>
        <p:spPr>
          <a:xfrm>
            <a:off x="3591109" y="5807270"/>
            <a:ext cx="4423116" cy="307777"/>
          </a:xfrm>
          <a:prstGeom prst="rect">
            <a:avLst/>
          </a:prstGeom>
          <a:noFill/>
        </p:spPr>
        <p:txBody>
          <a:bodyPr wrap="square" rtlCol="0">
            <a:spAutoFit/>
          </a:bodyPr>
          <a:lstStyle/>
          <a:p>
            <a:pPr algn="r"/>
            <a:r>
              <a:rPr lang="en-GB" sz="1400" dirty="0">
                <a:latin typeface="Arial" panose="020B0604020202020204" pitchFamily="34" charset="0"/>
                <a:cs typeface="Arial" panose="020B0604020202020204" pitchFamily="34" charset="0"/>
              </a:rPr>
              <a:t>Ross </a:t>
            </a:r>
            <a:r>
              <a:rPr lang="en-GB" sz="1400" i="1" dirty="0">
                <a:latin typeface="Arial" panose="020B0604020202020204" pitchFamily="34" charset="0"/>
                <a:cs typeface="Arial" panose="020B0604020202020204" pitchFamily="34" charset="0"/>
              </a:rPr>
              <a:t>et al</a:t>
            </a:r>
            <a:r>
              <a:rPr lang="en-GB" sz="1400" dirty="0">
                <a:latin typeface="Arial" panose="020B0604020202020204" pitchFamily="34" charset="0"/>
                <a:cs typeface="Arial" panose="020B0604020202020204" pitchFamily="34" charset="0"/>
              </a:rPr>
              <a:t>. (2023) </a:t>
            </a:r>
            <a:r>
              <a:rPr lang="en-GB" sz="1400" i="1" dirty="0">
                <a:latin typeface="Arial" panose="020B0604020202020204" pitchFamily="34" charset="0"/>
                <a:cs typeface="Arial" panose="020B0604020202020204" pitchFamily="34" charset="0"/>
              </a:rPr>
              <a:t>Methods in Ecology and Evolution</a:t>
            </a:r>
          </a:p>
        </p:txBody>
      </p:sp>
      <p:sp>
        <p:nvSpPr>
          <p:cNvPr id="3" name="Rounded Rectangle 2">
            <a:extLst>
              <a:ext uri="{FF2B5EF4-FFF2-40B4-BE49-F238E27FC236}">
                <a16:creationId xmlns:a16="http://schemas.microsoft.com/office/drawing/2014/main" id="{8A7FD94C-AF33-27E2-F6AC-4C8809C45994}"/>
              </a:ext>
            </a:extLst>
          </p:cNvPr>
          <p:cNvSpPr/>
          <p:nvPr/>
        </p:nvSpPr>
        <p:spPr>
          <a:xfrm>
            <a:off x="1224643" y="3118756"/>
            <a:ext cx="6727371" cy="2651137"/>
          </a:xfrm>
          <a:prstGeom prst="round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25009D4-F03B-7B68-CDCD-FD90EE8391DD}"/>
              </a:ext>
            </a:extLst>
          </p:cNvPr>
          <p:cNvSpPr txBox="1"/>
          <p:nvPr/>
        </p:nvSpPr>
        <p:spPr>
          <a:xfrm>
            <a:off x="121800" y="224447"/>
            <a:ext cx="8883405" cy="769441"/>
          </a:xfrm>
          <a:prstGeom prst="rect">
            <a:avLst/>
          </a:prstGeom>
          <a:noFill/>
        </p:spPr>
        <p:txBody>
          <a:bodyPr wrap="square" rtlCol="0">
            <a:spAutoFit/>
          </a:bodyPr>
          <a:lstStyle/>
          <a:p>
            <a:pPr algn="ctr"/>
            <a:r>
              <a:rPr lang="en-GB" sz="4400" b="1" dirty="0">
                <a:latin typeface="Arial" panose="020B0604020202020204" pitchFamily="34" charset="0"/>
                <a:cs typeface="Arial" panose="020B0604020202020204" pitchFamily="34" charset="0"/>
              </a:rPr>
              <a:t>Response trait diversity</a:t>
            </a:r>
          </a:p>
        </p:txBody>
      </p:sp>
    </p:spTree>
    <p:extLst>
      <p:ext uri="{BB962C8B-B14F-4D97-AF65-F5344CB8AC3E}">
        <p14:creationId xmlns:p14="http://schemas.microsoft.com/office/powerpoint/2010/main" val="2647235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Image preview">
            <a:extLst>
              <a:ext uri="{FF2B5EF4-FFF2-40B4-BE49-F238E27FC236}">
                <a16:creationId xmlns:a16="http://schemas.microsoft.com/office/drawing/2014/main" id="{E3D5B158-A2CE-9DB7-34E4-7E2194F5408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0" y="-16461"/>
            <a:ext cx="9144000" cy="6231228"/>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9" name="Picture 8" descr="Map&#10;&#10;Description automatically generated">
            <a:extLst>
              <a:ext uri="{FF2B5EF4-FFF2-40B4-BE49-F238E27FC236}">
                <a16:creationId xmlns:a16="http://schemas.microsoft.com/office/drawing/2014/main" id="{4FBA23BC-8501-4DF1-D9A9-0A35601AB91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089202" y="121448"/>
            <a:ext cx="3885831" cy="2911744"/>
          </a:xfrm>
          <a:prstGeom prst="rect">
            <a:avLst/>
          </a:prstGeom>
          <a:ln w="19050">
            <a:solidFill>
              <a:schemeClr val="tx1"/>
            </a:solidFill>
          </a:ln>
        </p:spPr>
      </p:pic>
      <p:sp>
        <p:nvSpPr>
          <p:cNvPr id="18" name="TextBox 17">
            <a:extLst>
              <a:ext uri="{FF2B5EF4-FFF2-40B4-BE49-F238E27FC236}">
                <a16:creationId xmlns:a16="http://schemas.microsoft.com/office/drawing/2014/main" id="{F8CD7B6C-CC5D-CEB1-3923-09AD27EE2023}"/>
              </a:ext>
            </a:extLst>
          </p:cNvPr>
          <p:cNvSpPr txBox="1"/>
          <p:nvPr/>
        </p:nvSpPr>
        <p:spPr>
          <a:xfrm>
            <a:off x="168967" y="5508949"/>
            <a:ext cx="7626219" cy="461665"/>
          </a:xfrm>
          <a:prstGeom prst="rect">
            <a:avLst/>
          </a:prstGeom>
          <a:solidFill>
            <a:srgbClr val="000000">
              <a:alpha val="40000"/>
            </a:srgbClr>
          </a:solidFill>
        </p:spPr>
        <p:txBody>
          <a:bodyPr wrap="square" rtlCol="0">
            <a:spAutoFit/>
          </a:bodyPr>
          <a:lstStyle/>
          <a:p>
            <a:pPr algn="ctr"/>
            <a:r>
              <a:rPr lang="en-JP" sz="2400" dirty="0">
                <a:latin typeface="Arial" panose="020B0604020202020204" pitchFamily="34" charset="0"/>
                <a:cs typeface="Arial" panose="020B0604020202020204" pitchFamily="34" charset="0"/>
              </a:rPr>
              <a:t>5+ years of bird community data (species abundances)</a:t>
            </a:r>
          </a:p>
        </p:txBody>
      </p:sp>
      <p:pic>
        <p:nvPicPr>
          <p:cNvPr id="19" name="Graphic 18" descr="Marker with solid fill">
            <a:extLst>
              <a:ext uri="{FF2B5EF4-FFF2-40B4-BE49-F238E27FC236}">
                <a16:creationId xmlns:a16="http://schemas.microsoft.com/office/drawing/2014/main" id="{6A078884-C6C5-41AB-EA5F-8D1021E892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85557" y="1141480"/>
            <a:ext cx="582640" cy="582640"/>
          </a:xfrm>
          <a:prstGeom prst="rect">
            <a:avLst/>
          </a:prstGeom>
        </p:spPr>
      </p:pic>
      <p:cxnSp>
        <p:nvCxnSpPr>
          <p:cNvPr id="20" name="Straight Connector 19">
            <a:extLst>
              <a:ext uri="{FF2B5EF4-FFF2-40B4-BE49-F238E27FC236}">
                <a16:creationId xmlns:a16="http://schemas.microsoft.com/office/drawing/2014/main" id="{02B4D8E4-D129-7355-BBF6-CCAD74213AE8}"/>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0F76F74D-CA0D-9B35-2714-A2CCE4F5742D}"/>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CC95B00D-1F92-40B8-B675-BF55C30C0C30}"/>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40" name="Picture 39">
            <a:extLst>
              <a:ext uri="{FF2B5EF4-FFF2-40B4-BE49-F238E27FC236}">
                <a16:creationId xmlns:a16="http://schemas.microsoft.com/office/drawing/2014/main" id="{FC450D3F-9AB6-AC15-6BB6-6332293FB9B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41" name="Picture 40">
            <a:extLst>
              <a:ext uri="{FF2B5EF4-FFF2-40B4-BE49-F238E27FC236}">
                <a16:creationId xmlns:a16="http://schemas.microsoft.com/office/drawing/2014/main" id="{EF681508-0269-1ABE-EA91-1D7C9EA0111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42" name="Picture 41" descr="Shape&#10;&#10;Description automatically generated with medium confidence">
            <a:extLst>
              <a:ext uri="{FF2B5EF4-FFF2-40B4-BE49-F238E27FC236}">
                <a16:creationId xmlns:a16="http://schemas.microsoft.com/office/drawing/2014/main" id="{16D68EF8-DBFD-F8F5-99D8-167F6314F75F}"/>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43" name="TextBox 42">
            <a:extLst>
              <a:ext uri="{FF2B5EF4-FFF2-40B4-BE49-F238E27FC236}">
                <a16:creationId xmlns:a16="http://schemas.microsoft.com/office/drawing/2014/main" id="{8B677510-D2B4-EA1B-C9AB-6AC56FF8412E}"/>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6AE07F-9DF2-6F6D-11EC-018FDC0986BD}"/>
              </a:ext>
            </a:extLst>
          </p:cNvPr>
          <p:cNvSpPr txBox="1"/>
          <p:nvPr/>
        </p:nvSpPr>
        <p:spPr>
          <a:xfrm>
            <a:off x="168967" y="224694"/>
            <a:ext cx="4920235" cy="769441"/>
          </a:xfrm>
          <a:prstGeom prst="rect">
            <a:avLst/>
          </a:prstGeom>
          <a:noFill/>
        </p:spPr>
        <p:txBody>
          <a:bodyPr wrap="square" rtlCol="0">
            <a:spAutoFit/>
          </a:bodyPr>
          <a:lstStyle/>
          <a:p>
            <a:pPr algn="ctr"/>
            <a:r>
              <a:rPr lang="en-GB" sz="4400" b="1" dirty="0">
                <a:latin typeface="Arial" panose="020B0604020202020204" pitchFamily="34" charset="0"/>
                <a:cs typeface="Arial" panose="020B0604020202020204" pitchFamily="34" charset="0"/>
              </a:rPr>
              <a:t>Romanian birds</a:t>
            </a:r>
          </a:p>
        </p:txBody>
      </p:sp>
    </p:spTree>
    <p:extLst>
      <p:ext uri="{BB962C8B-B14F-4D97-AF65-F5344CB8AC3E}">
        <p14:creationId xmlns:p14="http://schemas.microsoft.com/office/powerpoint/2010/main" val="2725762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A429BDB0-938D-9CD5-F083-F0FCA65F7AD8}"/>
              </a:ext>
            </a:extLst>
          </p:cNvPr>
          <p:cNvSpPr txBox="1"/>
          <p:nvPr/>
        </p:nvSpPr>
        <p:spPr>
          <a:xfrm>
            <a:off x="6996004" y="2417227"/>
            <a:ext cx="2146636" cy="3108543"/>
          </a:xfrm>
          <a:prstGeom prst="rect">
            <a:avLst/>
          </a:prstGeom>
          <a:noFill/>
        </p:spPr>
        <p:txBody>
          <a:bodyPr wrap="square">
            <a:spAutoFit/>
          </a:bodyPr>
          <a:lstStyle/>
          <a:p>
            <a:pPr algn="ctr"/>
            <a:r>
              <a:rPr lang="en-GB" sz="2800" dirty="0">
                <a:latin typeface="Arial" panose="020B0604020202020204" pitchFamily="34" charset="0"/>
                <a:cs typeface="Arial" panose="020B0604020202020204" pitchFamily="34" charset="0"/>
              </a:rPr>
              <a:t>Traits</a:t>
            </a:r>
          </a:p>
          <a:p>
            <a:pPr algn="ctr"/>
            <a:endParaRPr lang="en-GB" sz="2800" dirty="0">
              <a:latin typeface="Arial" panose="020B0604020202020204" pitchFamily="34" charset="0"/>
              <a:cs typeface="Arial" panose="020B0604020202020204" pitchFamily="34" charset="0"/>
            </a:endParaRPr>
          </a:p>
          <a:p>
            <a:pPr algn="ctr"/>
            <a:endParaRPr lang="en-GB" sz="2800" dirty="0">
              <a:latin typeface="Arial" panose="020B0604020202020204" pitchFamily="34" charset="0"/>
              <a:cs typeface="Arial" panose="020B0604020202020204" pitchFamily="34" charset="0"/>
            </a:endParaRPr>
          </a:p>
          <a:p>
            <a:pPr algn="ctr"/>
            <a:r>
              <a:rPr lang="en-GB" sz="2800" dirty="0">
                <a:latin typeface="Arial" panose="020B0604020202020204" pitchFamily="34" charset="0"/>
                <a:cs typeface="Arial" panose="020B0604020202020204" pitchFamily="34" charset="0"/>
              </a:rPr>
              <a:t>Asynchrony</a:t>
            </a:r>
          </a:p>
          <a:p>
            <a:pPr algn="ctr"/>
            <a:endParaRPr lang="en-GB" sz="2800" dirty="0">
              <a:latin typeface="Arial" panose="020B0604020202020204" pitchFamily="34" charset="0"/>
              <a:cs typeface="Arial" panose="020B0604020202020204" pitchFamily="34" charset="0"/>
            </a:endParaRPr>
          </a:p>
          <a:p>
            <a:pPr algn="ctr"/>
            <a:endParaRPr lang="en-GB" sz="2800" dirty="0">
              <a:latin typeface="Arial" panose="020B0604020202020204" pitchFamily="34" charset="0"/>
              <a:cs typeface="Arial" panose="020B0604020202020204" pitchFamily="34" charset="0"/>
            </a:endParaRPr>
          </a:p>
          <a:p>
            <a:pPr algn="ctr"/>
            <a:r>
              <a:rPr lang="en-GB" sz="2800" dirty="0">
                <a:latin typeface="Arial" panose="020B0604020202020204" pitchFamily="34" charset="0"/>
                <a:cs typeface="Arial" panose="020B0604020202020204" pitchFamily="34" charset="0"/>
              </a:rPr>
              <a:t>Stability</a:t>
            </a:r>
          </a:p>
        </p:txBody>
      </p:sp>
      <p:sp>
        <p:nvSpPr>
          <p:cNvPr id="26" name="Right Arrow 25">
            <a:extLst>
              <a:ext uri="{FF2B5EF4-FFF2-40B4-BE49-F238E27FC236}">
                <a16:creationId xmlns:a16="http://schemas.microsoft.com/office/drawing/2014/main" id="{E3310E61-11FA-1054-C6B6-10A086C5E81D}"/>
              </a:ext>
            </a:extLst>
          </p:cNvPr>
          <p:cNvSpPr/>
          <p:nvPr/>
        </p:nvSpPr>
        <p:spPr>
          <a:xfrm rot="5400000">
            <a:off x="7858799" y="2972085"/>
            <a:ext cx="425941" cy="651353"/>
          </a:xfrm>
          <a:prstGeom prst="rightArrow">
            <a:avLst/>
          </a:prstGeom>
          <a:solidFill>
            <a:srgbClr val="44005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 name="Right Arrow 26">
            <a:extLst>
              <a:ext uri="{FF2B5EF4-FFF2-40B4-BE49-F238E27FC236}">
                <a16:creationId xmlns:a16="http://schemas.microsoft.com/office/drawing/2014/main" id="{A7A24999-B046-38E7-298E-68DBC2C694ED}"/>
              </a:ext>
            </a:extLst>
          </p:cNvPr>
          <p:cNvSpPr/>
          <p:nvPr/>
        </p:nvSpPr>
        <p:spPr>
          <a:xfrm rot="5400000">
            <a:off x="7858799" y="4299875"/>
            <a:ext cx="425941" cy="651353"/>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3" name="Picture 2">
            <a:extLst>
              <a:ext uri="{FF2B5EF4-FFF2-40B4-BE49-F238E27FC236}">
                <a16:creationId xmlns:a16="http://schemas.microsoft.com/office/drawing/2014/main" id="{5BE5E182-E93A-2845-4506-98AF8EFE4A7D}"/>
              </a:ext>
            </a:extLst>
          </p:cNvPr>
          <p:cNvPicPr>
            <a:picLocks noChangeAspect="1"/>
          </p:cNvPicPr>
          <p:nvPr/>
        </p:nvPicPr>
        <p:blipFill>
          <a:blip r:embed="rId3"/>
          <a:stretch>
            <a:fillRect/>
          </a:stretch>
        </p:blipFill>
        <p:spPr>
          <a:xfrm>
            <a:off x="258486" y="1248575"/>
            <a:ext cx="6761361" cy="4433544"/>
          </a:xfrm>
          <a:prstGeom prst="rect">
            <a:avLst/>
          </a:prstGeom>
        </p:spPr>
      </p:pic>
      <p:sp>
        <p:nvSpPr>
          <p:cNvPr id="7" name="TextBox 6">
            <a:extLst>
              <a:ext uri="{FF2B5EF4-FFF2-40B4-BE49-F238E27FC236}">
                <a16:creationId xmlns:a16="http://schemas.microsoft.com/office/drawing/2014/main" id="{B7B3D8E1-867D-57D9-1F59-D58433D386D1}"/>
              </a:ext>
            </a:extLst>
          </p:cNvPr>
          <p:cNvSpPr txBox="1"/>
          <p:nvPr/>
        </p:nvSpPr>
        <p:spPr>
          <a:xfrm>
            <a:off x="278887" y="5667808"/>
            <a:ext cx="6761360"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White </a:t>
            </a:r>
            <a:r>
              <a:rPr lang="en-GB" sz="1400" i="1" dirty="0">
                <a:latin typeface="Arial" panose="020B0604020202020204" pitchFamily="34" charset="0"/>
                <a:cs typeface="Arial" panose="020B0604020202020204" pitchFamily="34" charset="0"/>
              </a:rPr>
              <a:t>et al</a:t>
            </a:r>
            <a:r>
              <a:rPr lang="en-GB" sz="1400" dirty="0">
                <a:latin typeface="Arial" panose="020B0604020202020204" pitchFamily="34" charset="0"/>
                <a:cs typeface="Arial" panose="020B0604020202020204" pitchFamily="34" charset="0"/>
              </a:rPr>
              <a:t>. (In revision)</a:t>
            </a:r>
          </a:p>
        </p:txBody>
      </p:sp>
      <p:sp>
        <p:nvSpPr>
          <p:cNvPr id="2" name="Rectangle 1">
            <a:extLst>
              <a:ext uri="{FF2B5EF4-FFF2-40B4-BE49-F238E27FC236}">
                <a16:creationId xmlns:a16="http://schemas.microsoft.com/office/drawing/2014/main" id="{2F8C52F2-8FBE-E6BC-BC30-955B45D10572}"/>
              </a:ext>
            </a:extLst>
          </p:cNvPr>
          <p:cNvSpPr/>
          <p:nvPr/>
        </p:nvSpPr>
        <p:spPr>
          <a:xfrm>
            <a:off x="3187277" y="4787173"/>
            <a:ext cx="1714500" cy="63245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59579F8-323C-8295-0F32-84267E4985F1}"/>
              </a:ext>
            </a:extLst>
          </p:cNvPr>
          <p:cNvSpPr/>
          <p:nvPr/>
        </p:nvSpPr>
        <p:spPr>
          <a:xfrm>
            <a:off x="3187278" y="2726307"/>
            <a:ext cx="1714500" cy="64839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Rectangle 4">
            <a:extLst>
              <a:ext uri="{FF2B5EF4-FFF2-40B4-BE49-F238E27FC236}">
                <a16:creationId xmlns:a16="http://schemas.microsoft.com/office/drawing/2014/main" id="{80950B8D-C8A3-CB51-C2BB-EEE0C3020ED5}"/>
              </a:ext>
            </a:extLst>
          </p:cNvPr>
          <p:cNvSpPr/>
          <p:nvPr/>
        </p:nvSpPr>
        <p:spPr>
          <a:xfrm>
            <a:off x="1170197" y="3642788"/>
            <a:ext cx="1714500" cy="63245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9B6F4EA-CC1C-8B89-92CB-EEEC8C9CE033}"/>
              </a:ext>
            </a:extLst>
          </p:cNvPr>
          <p:cNvSpPr/>
          <p:nvPr/>
        </p:nvSpPr>
        <p:spPr>
          <a:xfrm>
            <a:off x="5211703" y="3648973"/>
            <a:ext cx="1714500" cy="63245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0452133-8CB4-23AE-D26A-711B7C3C0A67}"/>
              </a:ext>
            </a:extLst>
          </p:cNvPr>
          <p:cNvSpPr/>
          <p:nvPr/>
        </p:nvSpPr>
        <p:spPr>
          <a:xfrm>
            <a:off x="3187277" y="1498046"/>
            <a:ext cx="1714500" cy="632457"/>
          </a:xfrm>
          <a:prstGeom prst="rect">
            <a:avLst/>
          </a:prstGeom>
          <a:noFill/>
          <a:ln w="38100">
            <a:solidFill>
              <a:srgbClr val="4400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TextBox 8">
            <a:extLst>
              <a:ext uri="{FF2B5EF4-FFF2-40B4-BE49-F238E27FC236}">
                <a16:creationId xmlns:a16="http://schemas.microsoft.com/office/drawing/2014/main" id="{4224A4C8-AC24-2FB7-AFC6-920E6EF2F07C}"/>
              </a:ext>
            </a:extLst>
          </p:cNvPr>
          <p:cNvSpPr txBox="1"/>
          <p:nvPr/>
        </p:nvSpPr>
        <p:spPr>
          <a:xfrm>
            <a:off x="168967" y="224694"/>
            <a:ext cx="7452742" cy="769441"/>
          </a:xfrm>
          <a:prstGeom prst="rect">
            <a:avLst/>
          </a:prstGeom>
          <a:noFill/>
        </p:spPr>
        <p:txBody>
          <a:bodyPr wrap="square" rtlCol="0">
            <a:spAutoFit/>
          </a:bodyPr>
          <a:lstStyle/>
          <a:p>
            <a:pPr algn="ctr"/>
            <a:r>
              <a:rPr lang="en-GB" sz="4400" b="1" dirty="0">
                <a:latin typeface="Arial" panose="020B0604020202020204" pitchFamily="34" charset="0"/>
                <a:cs typeface="Arial" panose="020B0604020202020204" pitchFamily="34" charset="0"/>
              </a:rPr>
              <a:t>Romanian birds</a:t>
            </a:r>
          </a:p>
        </p:txBody>
      </p:sp>
      <p:cxnSp>
        <p:nvCxnSpPr>
          <p:cNvPr id="10" name="Straight Connector 9">
            <a:extLst>
              <a:ext uri="{FF2B5EF4-FFF2-40B4-BE49-F238E27FC236}">
                <a16:creationId xmlns:a16="http://schemas.microsoft.com/office/drawing/2014/main" id="{237412F6-ED5D-F021-A43B-7DF11CD0FB79}"/>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arallelogram 17">
            <a:extLst>
              <a:ext uri="{FF2B5EF4-FFF2-40B4-BE49-F238E27FC236}">
                <a16:creationId xmlns:a16="http://schemas.microsoft.com/office/drawing/2014/main" id="{4E20E527-1308-55A9-19D5-AE785517AD02}"/>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3C801778-D770-037B-E5C6-3DAE168729B5}"/>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20" name="Picture 19">
            <a:extLst>
              <a:ext uri="{FF2B5EF4-FFF2-40B4-BE49-F238E27FC236}">
                <a16:creationId xmlns:a16="http://schemas.microsoft.com/office/drawing/2014/main" id="{40D8BE53-1088-9B7C-B4FD-9D9A1EF57CE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21" name="Picture 20">
            <a:extLst>
              <a:ext uri="{FF2B5EF4-FFF2-40B4-BE49-F238E27FC236}">
                <a16:creationId xmlns:a16="http://schemas.microsoft.com/office/drawing/2014/main" id="{0319F556-535C-DCDE-E814-68EF802F829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9A931220-8986-AC09-68AA-AE483D8E616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23" name="TextBox 22">
            <a:extLst>
              <a:ext uri="{FF2B5EF4-FFF2-40B4-BE49-F238E27FC236}">
                <a16:creationId xmlns:a16="http://schemas.microsoft.com/office/drawing/2014/main" id="{0E372BDB-FB0A-4B2E-B1D5-E6C9932CEF8D}"/>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F39A7A1-6697-E7E1-CCEC-8781D0E70F79}"/>
              </a:ext>
            </a:extLst>
          </p:cNvPr>
          <p:cNvSpPr txBox="1"/>
          <p:nvPr/>
        </p:nvSpPr>
        <p:spPr>
          <a:xfrm>
            <a:off x="7504852" y="1405224"/>
            <a:ext cx="1468835" cy="461665"/>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Hannah White</a:t>
            </a:r>
          </a:p>
          <a:p>
            <a:pPr algn="ctr"/>
            <a:r>
              <a:rPr lang="en-GB" sz="1200" dirty="0">
                <a:latin typeface="Arial" panose="020B0604020202020204" pitchFamily="34" charset="0"/>
                <a:cs typeface="Arial" panose="020B0604020202020204" pitchFamily="34" charset="0"/>
              </a:rPr>
              <a:t>Anglia Ruskin Uni.</a:t>
            </a:r>
          </a:p>
        </p:txBody>
      </p:sp>
      <p:pic>
        <p:nvPicPr>
          <p:cNvPr id="13" name="Picture 20" descr="British Ecological Society early career award for UCD ...">
            <a:extLst>
              <a:ext uri="{FF2B5EF4-FFF2-40B4-BE49-F238E27FC236}">
                <a16:creationId xmlns:a16="http://schemas.microsoft.com/office/drawing/2014/main" id="{D00C47F0-571A-AC46-D48E-86CD05EC5917}"/>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t="-1"/>
          <a:stretch/>
        </p:blipFill>
        <p:spPr bwMode="auto">
          <a:xfrm>
            <a:off x="7609917" y="156081"/>
            <a:ext cx="1237783" cy="1239799"/>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017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19A643F-5ECF-5C52-6B26-6E794BD5622C}"/>
              </a:ext>
            </a:extLst>
          </p:cNvPr>
          <p:cNvGrpSpPr>
            <a:grpSpLocks noChangeAspect="1"/>
          </p:cNvGrpSpPr>
          <p:nvPr/>
        </p:nvGrpSpPr>
        <p:grpSpPr>
          <a:xfrm>
            <a:off x="121802" y="1897358"/>
            <a:ext cx="6874202" cy="3728828"/>
            <a:chOff x="121802" y="1704610"/>
            <a:chExt cx="6833286" cy="3706634"/>
          </a:xfrm>
        </p:grpSpPr>
        <p:sp>
          <p:nvSpPr>
            <p:cNvPr id="21" name="Rectangle 20">
              <a:extLst>
                <a:ext uri="{FF2B5EF4-FFF2-40B4-BE49-F238E27FC236}">
                  <a16:creationId xmlns:a16="http://schemas.microsoft.com/office/drawing/2014/main" id="{87FA1BAF-C03F-6BCC-4359-886FA025A0F0}"/>
                </a:ext>
              </a:extLst>
            </p:cNvPr>
            <p:cNvSpPr/>
            <p:nvPr/>
          </p:nvSpPr>
          <p:spPr>
            <a:xfrm>
              <a:off x="121802" y="1704610"/>
              <a:ext cx="6833286" cy="370663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JP"/>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Ink 3">
                  <a:extLst>
                    <a:ext uri="{FF2B5EF4-FFF2-40B4-BE49-F238E27FC236}">
                      <a16:creationId xmlns:a16="http://schemas.microsoft.com/office/drawing/2014/main" id="{93C3A638-DC8E-4DE3-81CE-E766DA72D9D5}"/>
                    </a:ext>
                  </a:extLst>
                </p14:cNvPr>
                <p14:cNvContentPartPr/>
                <p14:nvPr/>
              </p14:nvContentPartPr>
              <p14:xfrm>
                <a:off x="2864946" y="2871439"/>
                <a:ext cx="270" cy="270"/>
              </p14:xfrm>
            </p:contentPart>
          </mc:Choice>
          <mc:Fallback xmlns="">
            <p:pic>
              <p:nvPicPr>
                <p:cNvPr id="4" name="Ink 3">
                  <a:extLst>
                    <a:ext uri="{FF2B5EF4-FFF2-40B4-BE49-F238E27FC236}">
                      <a16:creationId xmlns:a16="http://schemas.microsoft.com/office/drawing/2014/main" id="{93C3A638-DC8E-4DE3-81CE-E766DA72D9D5}"/>
                    </a:ext>
                  </a:extLst>
                </p:cNvPr>
                <p:cNvPicPr/>
                <p:nvPr/>
              </p:nvPicPr>
              <p:blipFill>
                <a:blip r:embed="rId7"/>
                <a:stretch>
                  <a:fillRect/>
                </a:stretch>
              </p:blipFill>
              <p:spPr>
                <a:xfrm>
                  <a:off x="2851446" y="2790439"/>
                  <a:ext cx="27000" cy="16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5" name="Ink 4">
                  <a:extLst>
                    <a:ext uri="{FF2B5EF4-FFF2-40B4-BE49-F238E27FC236}">
                      <a16:creationId xmlns:a16="http://schemas.microsoft.com/office/drawing/2014/main" id="{3A6D96A9-7280-4C92-81D3-BCA2C5C837AA}"/>
                    </a:ext>
                  </a:extLst>
                </p14:cNvPr>
                <p14:cNvContentPartPr/>
                <p14:nvPr/>
              </p14:nvContentPartPr>
              <p14:xfrm>
                <a:off x="2907336" y="3142789"/>
                <a:ext cx="270" cy="270"/>
              </p14:xfrm>
            </p:contentPart>
          </mc:Choice>
          <mc:Fallback xmlns="">
            <p:pic>
              <p:nvPicPr>
                <p:cNvPr id="5" name="Ink 4">
                  <a:extLst>
                    <a:ext uri="{FF2B5EF4-FFF2-40B4-BE49-F238E27FC236}">
                      <a16:creationId xmlns:a16="http://schemas.microsoft.com/office/drawing/2014/main" id="{3A6D96A9-7280-4C92-81D3-BCA2C5C837AA}"/>
                    </a:ext>
                  </a:extLst>
                </p:cNvPr>
                <p:cNvPicPr/>
                <p:nvPr/>
              </p:nvPicPr>
              <p:blipFill>
                <a:blip r:embed="rId9"/>
                <a:stretch>
                  <a:fillRect/>
                </a:stretch>
              </p:blipFill>
              <p:spPr>
                <a:xfrm>
                  <a:off x="2893836" y="3061789"/>
                  <a:ext cx="27000" cy="16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 name="Ink 5">
                  <a:extLst>
                    <a:ext uri="{FF2B5EF4-FFF2-40B4-BE49-F238E27FC236}">
                      <a16:creationId xmlns:a16="http://schemas.microsoft.com/office/drawing/2014/main" id="{F452F209-AA0E-4946-A853-8BDAF177490D}"/>
                    </a:ext>
                  </a:extLst>
                </p14:cNvPr>
                <p14:cNvContentPartPr/>
                <p14:nvPr/>
              </p14:nvContentPartPr>
              <p14:xfrm>
                <a:off x="3200556" y="3792949"/>
                <a:ext cx="270" cy="270"/>
              </p14:xfrm>
            </p:contentPart>
          </mc:Choice>
          <mc:Fallback xmlns="">
            <p:pic>
              <p:nvPicPr>
                <p:cNvPr id="6" name="Ink 5">
                  <a:extLst>
                    <a:ext uri="{FF2B5EF4-FFF2-40B4-BE49-F238E27FC236}">
                      <a16:creationId xmlns:a16="http://schemas.microsoft.com/office/drawing/2014/main" id="{F452F209-AA0E-4946-A853-8BDAF177490D}"/>
                    </a:ext>
                  </a:extLst>
                </p:cNvPr>
                <p:cNvPicPr/>
                <p:nvPr/>
              </p:nvPicPr>
              <p:blipFill>
                <a:blip r:embed="rId11"/>
                <a:stretch>
                  <a:fillRect/>
                </a:stretch>
              </p:blipFill>
              <p:spPr>
                <a:xfrm>
                  <a:off x="3187056" y="3711949"/>
                  <a:ext cx="27000" cy="162000"/>
                </a:xfrm>
                <a:prstGeom prst="rect">
                  <a:avLst/>
                </a:prstGeom>
              </p:spPr>
            </p:pic>
          </mc:Fallback>
        </mc:AlternateContent>
        <p:pic>
          <p:nvPicPr>
            <p:cNvPr id="4098" name="Picture 2" descr="Details are in the caption following the image">
              <a:extLst>
                <a:ext uri="{FF2B5EF4-FFF2-40B4-BE49-F238E27FC236}">
                  <a16:creationId xmlns:a16="http://schemas.microsoft.com/office/drawing/2014/main" id="{8B1DD140-AAFB-B508-4E6B-45FB0C6B7AAB}"/>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43604" y="2128337"/>
              <a:ext cx="6711484" cy="314544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EA0B8122-5464-BCA3-29A4-1D18798E1EE1}"/>
              </a:ext>
            </a:extLst>
          </p:cNvPr>
          <p:cNvSpPr txBox="1"/>
          <p:nvPr/>
        </p:nvSpPr>
        <p:spPr>
          <a:xfrm>
            <a:off x="121802" y="5628893"/>
            <a:ext cx="6918733" cy="307777"/>
          </a:xfrm>
          <a:prstGeom prst="rect">
            <a:avLst/>
          </a:prstGeom>
          <a:noFill/>
        </p:spPr>
        <p:txBody>
          <a:bodyPr wrap="square">
            <a:spAutoFit/>
          </a:bodyPr>
          <a:lstStyle/>
          <a:p>
            <a:r>
              <a:rPr lang="en-GB" sz="1400" dirty="0">
                <a:latin typeface="Arial" panose="020B0604020202020204" pitchFamily="34" charset="0"/>
                <a:cs typeface="Arial" panose="020B0604020202020204" pitchFamily="34" charset="0"/>
              </a:rPr>
              <a:t>Sasaki </a:t>
            </a:r>
            <a:r>
              <a:rPr lang="en-GB" sz="1400" i="1" dirty="0">
                <a:latin typeface="Arial" panose="020B0604020202020204" pitchFamily="34" charset="0"/>
                <a:cs typeface="Arial" panose="020B0604020202020204" pitchFamily="34" charset="0"/>
              </a:rPr>
              <a:t>et al. </a:t>
            </a:r>
            <a:r>
              <a:rPr lang="en-GB" sz="1400" dirty="0">
                <a:latin typeface="Arial" panose="020B0604020202020204" pitchFamily="34" charset="0"/>
                <a:cs typeface="Arial" panose="020B0604020202020204" pitchFamily="34" charset="0"/>
              </a:rPr>
              <a:t>(2019) </a:t>
            </a:r>
            <a:r>
              <a:rPr lang="en-GB" sz="1400" i="1" dirty="0">
                <a:latin typeface="Arial" panose="020B0604020202020204" pitchFamily="34" charset="0"/>
                <a:cs typeface="Arial" panose="020B0604020202020204" pitchFamily="34" charset="0"/>
              </a:rPr>
              <a:t>Journal of Ecology</a:t>
            </a:r>
          </a:p>
        </p:txBody>
      </p:sp>
      <p:sp>
        <p:nvSpPr>
          <p:cNvPr id="28" name="Rectangle 27">
            <a:extLst>
              <a:ext uri="{FF2B5EF4-FFF2-40B4-BE49-F238E27FC236}">
                <a16:creationId xmlns:a16="http://schemas.microsoft.com/office/drawing/2014/main" id="{5C8E90D0-8322-2CFF-6D49-2AB3ED31E677}"/>
              </a:ext>
            </a:extLst>
          </p:cNvPr>
          <p:cNvSpPr/>
          <p:nvPr/>
        </p:nvSpPr>
        <p:spPr>
          <a:xfrm>
            <a:off x="5273458" y="2382635"/>
            <a:ext cx="1240076" cy="589476"/>
          </a:xfrm>
          <a:prstGeom prst="rect">
            <a:avLst/>
          </a:prstGeom>
          <a:noFill/>
          <a:ln w="38100">
            <a:solidFill>
              <a:srgbClr val="4400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 name="Rectangle 30">
            <a:extLst>
              <a:ext uri="{FF2B5EF4-FFF2-40B4-BE49-F238E27FC236}">
                <a16:creationId xmlns:a16="http://schemas.microsoft.com/office/drawing/2014/main" id="{66BC1583-D7C7-E0E7-5AD5-7A95A42B09CA}"/>
              </a:ext>
            </a:extLst>
          </p:cNvPr>
          <p:cNvSpPr/>
          <p:nvPr/>
        </p:nvSpPr>
        <p:spPr>
          <a:xfrm>
            <a:off x="4352634" y="3540596"/>
            <a:ext cx="1853269" cy="5894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 name="Rectangle 31">
            <a:extLst>
              <a:ext uri="{FF2B5EF4-FFF2-40B4-BE49-F238E27FC236}">
                <a16:creationId xmlns:a16="http://schemas.microsoft.com/office/drawing/2014/main" id="{EE6D969C-A994-9B2D-BBE2-0A9BAFCD50D9}"/>
              </a:ext>
            </a:extLst>
          </p:cNvPr>
          <p:cNvSpPr/>
          <p:nvPr/>
        </p:nvSpPr>
        <p:spPr>
          <a:xfrm>
            <a:off x="2718731" y="4695984"/>
            <a:ext cx="2798295" cy="5332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 name="Rectangle 29">
            <a:extLst>
              <a:ext uri="{FF2B5EF4-FFF2-40B4-BE49-F238E27FC236}">
                <a16:creationId xmlns:a16="http://schemas.microsoft.com/office/drawing/2014/main" id="{C2217D2F-EAFC-E9E1-5DA8-B5FBCDDF1504}"/>
              </a:ext>
            </a:extLst>
          </p:cNvPr>
          <p:cNvSpPr/>
          <p:nvPr/>
        </p:nvSpPr>
        <p:spPr>
          <a:xfrm>
            <a:off x="318499" y="2313348"/>
            <a:ext cx="3421294" cy="2362354"/>
          </a:xfrm>
          <a:prstGeom prst="rect">
            <a:avLst/>
          </a:prstGeom>
          <a:solidFill>
            <a:srgbClr val="FFFFFF">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 name="Rectangle 33">
            <a:extLst>
              <a:ext uri="{FF2B5EF4-FFF2-40B4-BE49-F238E27FC236}">
                <a16:creationId xmlns:a16="http://schemas.microsoft.com/office/drawing/2014/main" id="{050845C3-7B18-FBDA-03AD-7C85D03E4FA2}"/>
              </a:ext>
            </a:extLst>
          </p:cNvPr>
          <p:cNvSpPr/>
          <p:nvPr/>
        </p:nvSpPr>
        <p:spPr>
          <a:xfrm>
            <a:off x="3730890" y="2206969"/>
            <a:ext cx="274137" cy="2327736"/>
          </a:xfrm>
          <a:prstGeom prst="rect">
            <a:avLst/>
          </a:prstGeom>
          <a:solidFill>
            <a:srgbClr val="FFFFFF">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 name="Rectangle 34">
            <a:extLst>
              <a:ext uri="{FF2B5EF4-FFF2-40B4-BE49-F238E27FC236}">
                <a16:creationId xmlns:a16="http://schemas.microsoft.com/office/drawing/2014/main" id="{813CF135-EA4F-7CFB-4FC1-97E48EC71C71}"/>
              </a:ext>
            </a:extLst>
          </p:cNvPr>
          <p:cNvSpPr/>
          <p:nvPr/>
        </p:nvSpPr>
        <p:spPr>
          <a:xfrm>
            <a:off x="4005027" y="2335661"/>
            <a:ext cx="1240076" cy="1167559"/>
          </a:xfrm>
          <a:prstGeom prst="rect">
            <a:avLst/>
          </a:prstGeom>
          <a:solidFill>
            <a:srgbClr val="FFFFFF">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 name="Rectangle 35">
            <a:extLst>
              <a:ext uri="{FF2B5EF4-FFF2-40B4-BE49-F238E27FC236}">
                <a16:creationId xmlns:a16="http://schemas.microsoft.com/office/drawing/2014/main" id="{5A438C37-A264-F5E4-F87E-E603ABD905DA}"/>
              </a:ext>
            </a:extLst>
          </p:cNvPr>
          <p:cNvSpPr/>
          <p:nvPr/>
        </p:nvSpPr>
        <p:spPr>
          <a:xfrm>
            <a:off x="4008885" y="3502069"/>
            <a:ext cx="203984" cy="279303"/>
          </a:xfrm>
          <a:prstGeom prst="rect">
            <a:avLst/>
          </a:prstGeom>
          <a:solidFill>
            <a:srgbClr val="FFFFFF">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7" name="Rectangle 36">
            <a:extLst>
              <a:ext uri="{FF2B5EF4-FFF2-40B4-BE49-F238E27FC236}">
                <a16:creationId xmlns:a16="http://schemas.microsoft.com/office/drawing/2014/main" id="{9A46C4FB-B534-A087-98D2-A18FA40428FE}"/>
              </a:ext>
            </a:extLst>
          </p:cNvPr>
          <p:cNvSpPr/>
          <p:nvPr/>
        </p:nvSpPr>
        <p:spPr>
          <a:xfrm>
            <a:off x="5228927" y="3240443"/>
            <a:ext cx="176222" cy="279303"/>
          </a:xfrm>
          <a:prstGeom prst="rect">
            <a:avLst/>
          </a:prstGeom>
          <a:solidFill>
            <a:srgbClr val="FFFFFF">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 name="Rectangle 32">
            <a:extLst>
              <a:ext uri="{FF2B5EF4-FFF2-40B4-BE49-F238E27FC236}">
                <a16:creationId xmlns:a16="http://schemas.microsoft.com/office/drawing/2014/main" id="{40C572DA-98B5-B98B-DEAC-7F1D5812754E}"/>
              </a:ext>
            </a:extLst>
          </p:cNvPr>
          <p:cNvSpPr/>
          <p:nvPr/>
        </p:nvSpPr>
        <p:spPr>
          <a:xfrm>
            <a:off x="217829" y="4735740"/>
            <a:ext cx="2474398" cy="791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 name="TextBox 1">
            <a:extLst>
              <a:ext uri="{FF2B5EF4-FFF2-40B4-BE49-F238E27FC236}">
                <a16:creationId xmlns:a16="http://schemas.microsoft.com/office/drawing/2014/main" id="{7F62BA1A-0954-F89B-5BCD-48F7C397FBDF}"/>
              </a:ext>
            </a:extLst>
          </p:cNvPr>
          <p:cNvSpPr txBox="1"/>
          <p:nvPr/>
        </p:nvSpPr>
        <p:spPr>
          <a:xfrm>
            <a:off x="168967" y="224694"/>
            <a:ext cx="7452742" cy="769441"/>
          </a:xfrm>
          <a:prstGeom prst="rect">
            <a:avLst/>
          </a:prstGeom>
          <a:noFill/>
        </p:spPr>
        <p:txBody>
          <a:bodyPr wrap="square" rtlCol="0">
            <a:spAutoFit/>
          </a:bodyPr>
          <a:lstStyle/>
          <a:p>
            <a:pPr algn="ctr"/>
            <a:r>
              <a:rPr lang="en-GB" sz="4400" b="1" dirty="0">
                <a:latin typeface="Arial" panose="020B0604020202020204" pitchFamily="34" charset="0"/>
                <a:cs typeface="Arial" panose="020B0604020202020204" pitchFamily="34" charset="0"/>
              </a:rPr>
              <a:t>Mongolian plants</a:t>
            </a:r>
          </a:p>
        </p:txBody>
      </p:sp>
      <p:cxnSp>
        <p:nvCxnSpPr>
          <p:cNvPr id="3" name="Straight Connector 2">
            <a:extLst>
              <a:ext uri="{FF2B5EF4-FFF2-40B4-BE49-F238E27FC236}">
                <a16:creationId xmlns:a16="http://schemas.microsoft.com/office/drawing/2014/main" id="{68C12699-E4AA-620B-DD7A-EAD5EBD0F38A}"/>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arallelogram 6">
            <a:extLst>
              <a:ext uri="{FF2B5EF4-FFF2-40B4-BE49-F238E27FC236}">
                <a16:creationId xmlns:a16="http://schemas.microsoft.com/office/drawing/2014/main" id="{F1F718C5-5FE8-F8ED-6E77-5F8CA5E26C71}"/>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BF12E73-C6C9-5E0C-AB34-46DB540ABE0A}"/>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9" name="Picture 8">
            <a:extLst>
              <a:ext uri="{FF2B5EF4-FFF2-40B4-BE49-F238E27FC236}">
                <a16:creationId xmlns:a16="http://schemas.microsoft.com/office/drawing/2014/main" id="{06F0E2B9-5359-A99D-0C41-A8219543C296}"/>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18" name="Picture 17">
            <a:extLst>
              <a:ext uri="{FF2B5EF4-FFF2-40B4-BE49-F238E27FC236}">
                <a16:creationId xmlns:a16="http://schemas.microsoft.com/office/drawing/2014/main" id="{7EA59732-13EC-CBC1-ADA2-06F0B5B49664}"/>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0A11A1C8-1303-27D8-7595-FE1D81DB2CF0}"/>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20" name="TextBox 19">
            <a:extLst>
              <a:ext uri="{FF2B5EF4-FFF2-40B4-BE49-F238E27FC236}">
                <a16:creationId xmlns:a16="http://schemas.microsoft.com/office/drawing/2014/main" id="{2B395BF0-B281-23FD-26FB-F04995D9F383}"/>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pic>
        <p:nvPicPr>
          <p:cNvPr id="10" name="Picture 8" descr="Takehiro SASAKI | Yokohama National University, Yokohama ...">
            <a:extLst>
              <a:ext uri="{FF2B5EF4-FFF2-40B4-BE49-F238E27FC236}">
                <a16:creationId xmlns:a16="http://schemas.microsoft.com/office/drawing/2014/main" id="{7AEBCBF4-B404-37B1-3446-80BF32FF6BDA}"/>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7621709" y="160780"/>
            <a:ext cx="1244444" cy="12444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B02BEB6-6FB5-0FAB-2207-368754962564}"/>
              </a:ext>
            </a:extLst>
          </p:cNvPr>
          <p:cNvSpPr txBox="1"/>
          <p:nvPr/>
        </p:nvSpPr>
        <p:spPr>
          <a:xfrm>
            <a:off x="7504852" y="1405224"/>
            <a:ext cx="1468835" cy="461665"/>
          </a:xfrm>
          <a:prstGeom prst="rect">
            <a:avLst/>
          </a:prstGeom>
          <a:noFill/>
        </p:spPr>
        <p:txBody>
          <a:bodyPr wrap="square" rtlCol="0">
            <a:spAutoFit/>
          </a:bodyPr>
          <a:lstStyle/>
          <a:p>
            <a:pPr algn="ctr"/>
            <a:r>
              <a:rPr lang="en-GB" sz="1200" dirty="0" err="1">
                <a:latin typeface="Arial" panose="020B0604020202020204" pitchFamily="34" charset="0"/>
                <a:cs typeface="Arial" panose="020B0604020202020204" pitchFamily="34" charset="0"/>
              </a:rPr>
              <a:t>Takehiro</a:t>
            </a:r>
            <a:r>
              <a:rPr lang="en-GB" sz="1200" dirty="0">
                <a:latin typeface="Arial" panose="020B0604020202020204" pitchFamily="34" charset="0"/>
                <a:cs typeface="Arial" panose="020B0604020202020204" pitchFamily="34" charset="0"/>
              </a:rPr>
              <a:t> Sasaki</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Yokohama </a:t>
            </a:r>
            <a:r>
              <a:rPr lang="en-GB" sz="1200" dirty="0" err="1">
                <a:latin typeface="Arial" panose="020B0604020202020204" pitchFamily="34" charset="0"/>
                <a:cs typeface="Arial" panose="020B0604020202020204" pitchFamily="34" charset="0"/>
              </a:rPr>
              <a:t>Nat’l</a:t>
            </a:r>
            <a:r>
              <a:rPr lang="en-GB" sz="1200" dirty="0">
                <a:latin typeface="Arial" panose="020B0604020202020204" pitchFamily="34" charset="0"/>
                <a:cs typeface="Arial" panose="020B0604020202020204" pitchFamily="34" charset="0"/>
              </a:rPr>
              <a:t> U.</a:t>
            </a:r>
          </a:p>
        </p:txBody>
      </p:sp>
      <p:sp>
        <p:nvSpPr>
          <p:cNvPr id="12" name="TextBox 11">
            <a:extLst>
              <a:ext uri="{FF2B5EF4-FFF2-40B4-BE49-F238E27FC236}">
                <a16:creationId xmlns:a16="http://schemas.microsoft.com/office/drawing/2014/main" id="{B555BFE7-A99A-92A9-920D-E99C693AE251}"/>
              </a:ext>
            </a:extLst>
          </p:cNvPr>
          <p:cNvSpPr txBox="1"/>
          <p:nvPr/>
        </p:nvSpPr>
        <p:spPr>
          <a:xfrm>
            <a:off x="6996004" y="2417227"/>
            <a:ext cx="2146636" cy="3108543"/>
          </a:xfrm>
          <a:prstGeom prst="rect">
            <a:avLst/>
          </a:prstGeom>
          <a:noFill/>
        </p:spPr>
        <p:txBody>
          <a:bodyPr wrap="square">
            <a:spAutoFit/>
          </a:bodyPr>
          <a:lstStyle/>
          <a:p>
            <a:pPr algn="ctr"/>
            <a:r>
              <a:rPr lang="en-GB" sz="2800" dirty="0">
                <a:latin typeface="Arial" panose="020B0604020202020204" pitchFamily="34" charset="0"/>
                <a:cs typeface="Arial" panose="020B0604020202020204" pitchFamily="34" charset="0"/>
              </a:rPr>
              <a:t>Traits</a:t>
            </a:r>
          </a:p>
          <a:p>
            <a:pPr algn="ctr"/>
            <a:endParaRPr lang="en-GB" sz="2800" dirty="0">
              <a:latin typeface="Arial" panose="020B0604020202020204" pitchFamily="34" charset="0"/>
              <a:cs typeface="Arial" panose="020B0604020202020204" pitchFamily="34" charset="0"/>
            </a:endParaRPr>
          </a:p>
          <a:p>
            <a:pPr algn="ctr"/>
            <a:endParaRPr lang="en-GB" sz="2800" dirty="0">
              <a:latin typeface="Arial" panose="020B0604020202020204" pitchFamily="34" charset="0"/>
              <a:cs typeface="Arial" panose="020B0604020202020204" pitchFamily="34" charset="0"/>
            </a:endParaRPr>
          </a:p>
          <a:p>
            <a:pPr algn="ctr"/>
            <a:r>
              <a:rPr lang="en-GB" sz="2800" dirty="0">
                <a:latin typeface="Arial" panose="020B0604020202020204" pitchFamily="34" charset="0"/>
                <a:cs typeface="Arial" panose="020B0604020202020204" pitchFamily="34" charset="0"/>
              </a:rPr>
              <a:t>Asynchrony</a:t>
            </a:r>
          </a:p>
          <a:p>
            <a:pPr algn="ctr"/>
            <a:endParaRPr lang="en-GB" sz="2800" dirty="0">
              <a:latin typeface="Arial" panose="020B0604020202020204" pitchFamily="34" charset="0"/>
              <a:cs typeface="Arial" panose="020B0604020202020204" pitchFamily="34" charset="0"/>
            </a:endParaRPr>
          </a:p>
          <a:p>
            <a:pPr algn="ctr"/>
            <a:endParaRPr lang="en-GB" sz="2800" dirty="0">
              <a:latin typeface="Arial" panose="020B0604020202020204" pitchFamily="34" charset="0"/>
              <a:cs typeface="Arial" panose="020B0604020202020204" pitchFamily="34" charset="0"/>
            </a:endParaRPr>
          </a:p>
          <a:p>
            <a:pPr algn="ctr"/>
            <a:r>
              <a:rPr lang="en-GB" sz="2800" dirty="0">
                <a:latin typeface="Arial" panose="020B0604020202020204" pitchFamily="34" charset="0"/>
                <a:cs typeface="Arial" panose="020B0604020202020204" pitchFamily="34" charset="0"/>
              </a:rPr>
              <a:t>Stability</a:t>
            </a:r>
          </a:p>
        </p:txBody>
      </p:sp>
      <p:sp>
        <p:nvSpPr>
          <p:cNvPr id="13" name="Right Arrow 12">
            <a:extLst>
              <a:ext uri="{FF2B5EF4-FFF2-40B4-BE49-F238E27FC236}">
                <a16:creationId xmlns:a16="http://schemas.microsoft.com/office/drawing/2014/main" id="{E69A69AB-A8A3-EA2E-A49F-459F6B7F2A54}"/>
              </a:ext>
            </a:extLst>
          </p:cNvPr>
          <p:cNvSpPr/>
          <p:nvPr/>
        </p:nvSpPr>
        <p:spPr>
          <a:xfrm rot="5400000">
            <a:off x="7858799" y="2972085"/>
            <a:ext cx="425941" cy="651353"/>
          </a:xfrm>
          <a:prstGeom prst="rightArrow">
            <a:avLst/>
          </a:prstGeom>
          <a:solidFill>
            <a:srgbClr val="44005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 name="Right Arrow 13">
            <a:extLst>
              <a:ext uri="{FF2B5EF4-FFF2-40B4-BE49-F238E27FC236}">
                <a16:creationId xmlns:a16="http://schemas.microsoft.com/office/drawing/2014/main" id="{CB236BB3-D04D-3240-9910-3A58AB348AA6}"/>
              </a:ext>
            </a:extLst>
          </p:cNvPr>
          <p:cNvSpPr/>
          <p:nvPr/>
        </p:nvSpPr>
        <p:spPr>
          <a:xfrm rot="5400000">
            <a:off x="7858799" y="4299875"/>
            <a:ext cx="425941" cy="651353"/>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1572463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1E81EA-3B3E-FB7D-EC02-A6A1FD2F38B4}"/>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arallelogram 17">
            <a:extLst>
              <a:ext uri="{FF2B5EF4-FFF2-40B4-BE49-F238E27FC236}">
                <a16:creationId xmlns:a16="http://schemas.microsoft.com/office/drawing/2014/main" id="{BF075C21-0886-3C4F-FEA8-0AB1C3072F11}"/>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0472F57-A853-DF6A-FE10-B21BC63F14FB}"/>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20" name="Picture 19">
            <a:extLst>
              <a:ext uri="{FF2B5EF4-FFF2-40B4-BE49-F238E27FC236}">
                <a16:creationId xmlns:a16="http://schemas.microsoft.com/office/drawing/2014/main" id="{9A7A5EC2-9A32-4F84-9147-83255E458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21" name="Picture 20">
            <a:extLst>
              <a:ext uri="{FF2B5EF4-FFF2-40B4-BE49-F238E27FC236}">
                <a16:creationId xmlns:a16="http://schemas.microsoft.com/office/drawing/2014/main" id="{218105E7-8BDF-2377-B86E-5C2C5802F12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61880F8B-6D6A-8C18-C7E1-974B770A85B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23" name="TextBox 22">
            <a:extLst>
              <a:ext uri="{FF2B5EF4-FFF2-40B4-BE49-F238E27FC236}">
                <a16:creationId xmlns:a16="http://schemas.microsoft.com/office/drawing/2014/main" id="{A59872AA-5985-C06E-7AB1-F2B3F0BBACC2}"/>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CD41A9C8-4F64-0426-9A59-B2EAFBF2681E}"/>
              </a:ext>
            </a:extLst>
          </p:cNvPr>
          <p:cNvPicPr>
            <a:picLocks noChangeAspect="1"/>
          </p:cNvPicPr>
          <p:nvPr/>
        </p:nvPicPr>
        <p:blipFill>
          <a:blip r:embed="rId6"/>
          <a:stretch>
            <a:fillRect/>
          </a:stretch>
        </p:blipFill>
        <p:spPr>
          <a:xfrm>
            <a:off x="1160259" y="1576795"/>
            <a:ext cx="6853966" cy="4242243"/>
          </a:xfrm>
          <a:prstGeom prst="rect">
            <a:avLst/>
          </a:prstGeom>
        </p:spPr>
      </p:pic>
      <p:sp>
        <p:nvSpPr>
          <p:cNvPr id="37" name="TextBox 36">
            <a:extLst>
              <a:ext uri="{FF2B5EF4-FFF2-40B4-BE49-F238E27FC236}">
                <a16:creationId xmlns:a16="http://schemas.microsoft.com/office/drawing/2014/main" id="{ACCB47F1-D6DA-3949-1762-2107DF954F00}"/>
              </a:ext>
            </a:extLst>
          </p:cNvPr>
          <p:cNvSpPr txBox="1"/>
          <p:nvPr/>
        </p:nvSpPr>
        <p:spPr>
          <a:xfrm>
            <a:off x="3591109" y="5807270"/>
            <a:ext cx="4423116" cy="307777"/>
          </a:xfrm>
          <a:prstGeom prst="rect">
            <a:avLst/>
          </a:prstGeom>
          <a:noFill/>
        </p:spPr>
        <p:txBody>
          <a:bodyPr wrap="square" rtlCol="0">
            <a:spAutoFit/>
          </a:bodyPr>
          <a:lstStyle/>
          <a:p>
            <a:pPr algn="r"/>
            <a:r>
              <a:rPr lang="en-GB" sz="1400" dirty="0">
                <a:latin typeface="Arial" panose="020B0604020202020204" pitchFamily="34" charset="0"/>
                <a:cs typeface="Arial" panose="020B0604020202020204" pitchFamily="34" charset="0"/>
              </a:rPr>
              <a:t>Ross </a:t>
            </a:r>
            <a:r>
              <a:rPr lang="en-GB" sz="1400" i="1" dirty="0">
                <a:latin typeface="Arial" panose="020B0604020202020204" pitchFamily="34" charset="0"/>
                <a:cs typeface="Arial" panose="020B0604020202020204" pitchFamily="34" charset="0"/>
              </a:rPr>
              <a:t>et al</a:t>
            </a:r>
            <a:r>
              <a:rPr lang="en-GB" sz="1400" dirty="0">
                <a:latin typeface="Arial" panose="020B0604020202020204" pitchFamily="34" charset="0"/>
                <a:cs typeface="Arial" panose="020B0604020202020204" pitchFamily="34" charset="0"/>
              </a:rPr>
              <a:t>. (2023) </a:t>
            </a:r>
            <a:r>
              <a:rPr lang="en-GB" sz="1400" i="1" dirty="0">
                <a:latin typeface="Arial" panose="020B0604020202020204" pitchFamily="34" charset="0"/>
                <a:cs typeface="Arial" panose="020B0604020202020204" pitchFamily="34" charset="0"/>
              </a:rPr>
              <a:t>Methods in Ecology and Evolution</a:t>
            </a:r>
          </a:p>
        </p:txBody>
      </p:sp>
      <p:sp>
        <p:nvSpPr>
          <p:cNvPr id="3" name="Rounded Rectangle 2">
            <a:extLst>
              <a:ext uri="{FF2B5EF4-FFF2-40B4-BE49-F238E27FC236}">
                <a16:creationId xmlns:a16="http://schemas.microsoft.com/office/drawing/2014/main" id="{8A7FD94C-AF33-27E2-F6AC-4C8809C45994}"/>
              </a:ext>
            </a:extLst>
          </p:cNvPr>
          <p:cNvSpPr/>
          <p:nvPr/>
        </p:nvSpPr>
        <p:spPr>
          <a:xfrm>
            <a:off x="1223556" y="1629372"/>
            <a:ext cx="6727371" cy="1415908"/>
          </a:xfrm>
          <a:prstGeom prst="round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BFB6303-B4DE-2761-2669-9F40FF886105}"/>
              </a:ext>
            </a:extLst>
          </p:cNvPr>
          <p:cNvSpPr txBox="1"/>
          <p:nvPr/>
        </p:nvSpPr>
        <p:spPr>
          <a:xfrm>
            <a:off x="121801" y="76443"/>
            <a:ext cx="8883405" cy="1446550"/>
          </a:xfrm>
          <a:prstGeom prst="rect">
            <a:avLst/>
          </a:prstGeom>
          <a:noFill/>
        </p:spPr>
        <p:txBody>
          <a:bodyPr wrap="square" rtlCol="0">
            <a:spAutoFit/>
          </a:bodyPr>
          <a:lstStyle/>
          <a:p>
            <a:pPr algn="ctr"/>
            <a:r>
              <a:rPr lang="en-GB" sz="4400" b="1" dirty="0">
                <a:latin typeface="Arial" panose="020B0604020202020204" pitchFamily="34" charset="0"/>
                <a:cs typeface="Arial" panose="020B0604020202020204" pitchFamily="34" charset="0"/>
              </a:rPr>
              <a:t>Performance-environment relationships</a:t>
            </a:r>
          </a:p>
        </p:txBody>
      </p:sp>
    </p:spTree>
    <p:extLst>
      <p:ext uri="{BB962C8B-B14F-4D97-AF65-F5344CB8AC3E}">
        <p14:creationId xmlns:p14="http://schemas.microsoft.com/office/powerpoint/2010/main" val="1555140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244B213-6C74-355A-320F-7D56B8F09A82}"/>
              </a:ext>
            </a:extLst>
          </p:cNvPr>
          <p:cNvPicPr>
            <a:picLocks noChangeAspect="1"/>
          </p:cNvPicPr>
          <p:nvPr/>
        </p:nvPicPr>
        <p:blipFill>
          <a:blip r:embed="rId3"/>
          <a:stretch>
            <a:fillRect/>
          </a:stretch>
        </p:blipFill>
        <p:spPr>
          <a:xfrm>
            <a:off x="123518" y="92147"/>
            <a:ext cx="5165293" cy="6028201"/>
          </a:xfrm>
          <a:prstGeom prst="rect">
            <a:avLst/>
          </a:prstGeom>
        </p:spPr>
      </p:pic>
      <p:sp>
        <p:nvSpPr>
          <p:cNvPr id="16" name="TextBox 15">
            <a:extLst>
              <a:ext uri="{FF2B5EF4-FFF2-40B4-BE49-F238E27FC236}">
                <a16:creationId xmlns:a16="http://schemas.microsoft.com/office/drawing/2014/main" id="{1FB98ED0-CD6E-9043-D2A5-95DBC87F07FE}"/>
              </a:ext>
            </a:extLst>
          </p:cNvPr>
          <p:cNvSpPr txBox="1"/>
          <p:nvPr/>
        </p:nvSpPr>
        <p:spPr>
          <a:xfrm>
            <a:off x="5821136" y="5896595"/>
            <a:ext cx="3319650" cy="307777"/>
          </a:xfrm>
          <a:prstGeom prst="rect">
            <a:avLst/>
          </a:prstGeom>
          <a:noFill/>
        </p:spPr>
        <p:txBody>
          <a:bodyPr wrap="square" rtlCol="0">
            <a:spAutoFit/>
          </a:bodyPr>
          <a:lstStyle/>
          <a:p>
            <a:pPr algn="r"/>
            <a:r>
              <a:rPr lang="en-GB" sz="1400" dirty="0">
                <a:latin typeface="Arial" panose="020B0604020202020204" pitchFamily="34" charset="0"/>
                <a:cs typeface="Arial" panose="020B0604020202020204" pitchFamily="34" charset="0"/>
              </a:rPr>
              <a:t>Ross </a:t>
            </a:r>
            <a:r>
              <a:rPr lang="en-GB" sz="1400" i="1" dirty="0">
                <a:latin typeface="Arial" panose="020B0604020202020204" pitchFamily="34" charset="0"/>
                <a:cs typeface="Arial" panose="020B0604020202020204" pitchFamily="34" charset="0"/>
              </a:rPr>
              <a:t>et al</a:t>
            </a:r>
            <a:r>
              <a:rPr lang="en-GB" sz="1400" dirty="0">
                <a:latin typeface="Arial" panose="020B0604020202020204" pitchFamily="34" charset="0"/>
                <a:cs typeface="Arial" panose="020B0604020202020204" pitchFamily="34" charset="0"/>
              </a:rPr>
              <a:t>. (2023) </a:t>
            </a:r>
            <a:r>
              <a:rPr lang="en-GB" sz="1400" i="1" dirty="0">
                <a:latin typeface="Arial" panose="020B0604020202020204" pitchFamily="34" charset="0"/>
                <a:cs typeface="Arial" panose="020B0604020202020204" pitchFamily="34" charset="0"/>
              </a:rPr>
              <a:t>Methods Ecol. </a:t>
            </a:r>
            <a:r>
              <a:rPr lang="en-GB" sz="1400" i="1" dirty="0" err="1">
                <a:latin typeface="Arial" panose="020B0604020202020204" pitchFamily="34" charset="0"/>
                <a:cs typeface="Arial" panose="020B0604020202020204" pitchFamily="34" charset="0"/>
              </a:rPr>
              <a:t>Evol</a:t>
            </a:r>
            <a:r>
              <a:rPr lang="en-GB" sz="1400" i="1" dirty="0">
                <a:latin typeface="Arial" panose="020B0604020202020204" pitchFamily="34" charset="0"/>
                <a:cs typeface="Arial" panose="020B0604020202020204" pitchFamily="34" charset="0"/>
              </a:rPr>
              <a:t>.</a:t>
            </a:r>
          </a:p>
        </p:txBody>
      </p:sp>
      <p:grpSp>
        <p:nvGrpSpPr>
          <p:cNvPr id="2" name="Group 1">
            <a:extLst>
              <a:ext uri="{FF2B5EF4-FFF2-40B4-BE49-F238E27FC236}">
                <a16:creationId xmlns:a16="http://schemas.microsoft.com/office/drawing/2014/main" id="{4A7685BF-F7B0-534F-61F0-CFE0049D4F3A}"/>
              </a:ext>
            </a:extLst>
          </p:cNvPr>
          <p:cNvGrpSpPr/>
          <p:nvPr/>
        </p:nvGrpSpPr>
        <p:grpSpPr>
          <a:xfrm>
            <a:off x="739861" y="5372544"/>
            <a:ext cx="4410742" cy="462568"/>
            <a:chOff x="739861" y="5372544"/>
            <a:chExt cx="4410742" cy="462568"/>
          </a:xfrm>
        </p:grpSpPr>
        <p:sp>
          <p:nvSpPr>
            <p:cNvPr id="14" name="Rectangle 13">
              <a:extLst>
                <a:ext uri="{FF2B5EF4-FFF2-40B4-BE49-F238E27FC236}">
                  <a16:creationId xmlns:a16="http://schemas.microsoft.com/office/drawing/2014/main" id="{DEDF9E0B-9F15-F28D-903C-D3941F5AEFC9}"/>
                </a:ext>
              </a:extLst>
            </p:cNvPr>
            <p:cNvSpPr/>
            <p:nvPr/>
          </p:nvSpPr>
          <p:spPr>
            <a:xfrm>
              <a:off x="739861" y="5372544"/>
              <a:ext cx="1956844" cy="4625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 name="Rectangle 17">
              <a:extLst>
                <a:ext uri="{FF2B5EF4-FFF2-40B4-BE49-F238E27FC236}">
                  <a16:creationId xmlns:a16="http://schemas.microsoft.com/office/drawing/2014/main" id="{F74DDF5B-0D33-A78C-0727-751767AFAE75}"/>
                </a:ext>
              </a:extLst>
            </p:cNvPr>
            <p:cNvSpPr/>
            <p:nvPr/>
          </p:nvSpPr>
          <p:spPr>
            <a:xfrm>
              <a:off x="3193759" y="5372544"/>
              <a:ext cx="1956844" cy="4625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1" name="Group 10">
            <a:extLst>
              <a:ext uri="{FF2B5EF4-FFF2-40B4-BE49-F238E27FC236}">
                <a16:creationId xmlns:a16="http://schemas.microsoft.com/office/drawing/2014/main" id="{C5AE3876-7241-C2FA-9829-52C99BD8EDF3}"/>
              </a:ext>
            </a:extLst>
          </p:cNvPr>
          <p:cNvGrpSpPr/>
          <p:nvPr/>
        </p:nvGrpSpPr>
        <p:grpSpPr>
          <a:xfrm>
            <a:off x="724363" y="3634352"/>
            <a:ext cx="4426239" cy="1452656"/>
            <a:chOff x="724363" y="3634352"/>
            <a:chExt cx="4426239" cy="1452656"/>
          </a:xfrm>
        </p:grpSpPr>
        <p:sp>
          <p:nvSpPr>
            <p:cNvPr id="17" name="Rectangle 16">
              <a:extLst>
                <a:ext uri="{FF2B5EF4-FFF2-40B4-BE49-F238E27FC236}">
                  <a16:creationId xmlns:a16="http://schemas.microsoft.com/office/drawing/2014/main" id="{DF2B48C8-DD01-1570-D551-07C324147EC8}"/>
                </a:ext>
              </a:extLst>
            </p:cNvPr>
            <p:cNvSpPr/>
            <p:nvPr/>
          </p:nvSpPr>
          <p:spPr>
            <a:xfrm>
              <a:off x="724363" y="3634353"/>
              <a:ext cx="1980090" cy="1452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 name="Rectangle 18">
              <a:extLst>
                <a:ext uri="{FF2B5EF4-FFF2-40B4-BE49-F238E27FC236}">
                  <a16:creationId xmlns:a16="http://schemas.microsoft.com/office/drawing/2014/main" id="{49B02658-A94B-CBBA-7439-5EE210B90117}"/>
                </a:ext>
              </a:extLst>
            </p:cNvPr>
            <p:cNvSpPr/>
            <p:nvPr/>
          </p:nvSpPr>
          <p:spPr>
            <a:xfrm>
              <a:off x="3170511" y="3634352"/>
              <a:ext cx="1980091" cy="1452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20" name="Group 19">
            <a:extLst>
              <a:ext uri="{FF2B5EF4-FFF2-40B4-BE49-F238E27FC236}">
                <a16:creationId xmlns:a16="http://schemas.microsoft.com/office/drawing/2014/main" id="{FDA5ED36-03CB-D819-6868-D93935D2165C}"/>
              </a:ext>
            </a:extLst>
          </p:cNvPr>
          <p:cNvGrpSpPr/>
          <p:nvPr/>
        </p:nvGrpSpPr>
        <p:grpSpPr>
          <a:xfrm>
            <a:off x="724363" y="1976344"/>
            <a:ext cx="4457235" cy="1452656"/>
            <a:chOff x="724363" y="3634352"/>
            <a:chExt cx="4457235" cy="1452656"/>
          </a:xfrm>
        </p:grpSpPr>
        <p:sp>
          <p:nvSpPr>
            <p:cNvPr id="21" name="Rectangle 20">
              <a:extLst>
                <a:ext uri="{FF2B5EF4-FFF2-40B4-BE49-F238E27FC236}">
                  <a16:creationId xmlns:a16="http://schemas.microsoft.com/office/drawing/2014/main" id="{A23AF86C-39A8-66B4-FF67-C2A55ED0D6AB}"/>
                </a:ext>
              </a:extLst>
            </p:cNvPr>
            <p:cNvSpPr/>
            <p:nvPr/>
          </p:nvSpPr>
          <p:spPr>
            <a:xfrm>
              <a:off x="724363" y="3634353"/>
              <a:ext cx="1980090" cy="1452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 name="Rectangle 21">
              <a:extLst>
                <a:ext uri="{FF2B5EF4-FFF2-40B4-BE49-F238E27FC236}">
                  <a16:creationId xmlns:a16="http://schemas.microsoft.com/office/drawing/2014/main" id="{88FA8101-C2D2-98A2-00E7-7A4FCC9C28AC}"/>
                </a:ext>
              </a:extLst>
            </p:cNvPr>
            <p:cNvSpPr/>
            <p:nvPr/>
          </p:nvSpPr>
          <p:spPr>
            <a:xfrm>
              <a:off x="3201507" y="3634352"/>
              <a:ext cx="1980091" cy="1452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23" name="Group 22">
            <a:extLst>
              <a:ext uri="{FF2B5EF4-FFF2-40B4-BE49-F238E27FC236}">
                <a16:creationId xmlns:a16="http://schemas.microsoft.com/office/drawing/2014/main" id="{0CB19EF9-7D9D-C497-E22D-11005BD8F151}"/>
              </a:ext>
            </a:extLst>
          </p:cNvPr>
          <p:cNvGrpSpPr/>
          <p:nvPr/>
        </p:nvGrpSpPr>
        <p:grpSpPr>
          <a:xfrm>
            <a:off x="5400934" y="244450"/>
            <a:ext cx="3673437" cy="1325831"/>
            <a:chOff x="5400934" y="975344"/>
            <a:chExt cx="3673437" cy="1325831"/>
          </a:xfrm>
        </p:grpSpPr>
        <p:pic>
          <p:nvPicPr>
            <p:cNvPr id="13" name="Picture 12" descr="Graphical user interface, text, application, email&#10;&#10;Description automatically generated">
              <a:extLst>
                <a:ext uri="{FF2B5EF4-FFF2-40B4-BE49-F238E27FC236}">
                  <a16:creationId xmlns:a16="http://schemas.microsoft.com/office/drawing/2014/main" id="{9E91C546-6B03-3E6F-087F-C9C8439F46B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405772" y="975344"/>
              <a:ext cx="3621265" cy="1001000"/>
            </a:xfrm>
            <a:prstGeom prst="rect">
              <a:avLst/>
            </a:prstGeom>
          </p:spPr>
        </p:pic>
        <p:sp>
          <p:nvSpPr>
            <p:cNvPr id="25" name="TextBox 24">
              <a:extLst>
                <a:ext uri="{FF2B5EF4-FFF2-40B4-BE49-F238E27FC236}">
                  <a16:creationId xmlns:a16="http://schemas.microsoft.com/office/drawing/2014/main" id="{EF42B441-3F95-E7FB-ACA9-C75D44E5205B}"/>
                </a:ext>
              </a:extLst>
            </p:cNvPr>
            <p:cNvSpPr txBox="1"/>
            <p:nvPr/>
          </p:nvSpPr>
          <p:spPr>
            <a:xfrm>
              <a:off x="5400934" y="1993398"/>
              <a:ext cx="3673437" cy="307777"/>
            </a:xfrm>
            <a:prstGeom prst="rect">
              <a:avLst/>
            </a:prstGeom>
            <a:noFill/>
          </p:spPr>
          <p:txBody>
            <a:bodyPr wrap="square" rtlCol="0">
              <a:spAutoFit/>
            </a:bodyPr>
            <a:lstStyle/>
            <a:p>
              <a:pPr algn="r"/>
              <a:r>
                <a:rPr lang="en-GB" sz="1400" dirty="0">
                  <a:latin typeface="Arial" panose="020B0604020202020204" pitchFamily="34" charset="0"/>
                  <a:cs typeface="Arial" panose="020B0604020202020204" pitchFamily="34" charset="0"/>
                </a:rPr>
                <a:t>Leary &amp; Petchey (2009) </a:t>
              </a:r>
              <a:r>
                <a:rPr lang="en-GB" sz="1400" i="1" dirty="0">
                  <a:latin typeface="Arial" panose="020B0604020202020204" pitchFamily="34" charset="0"/>
                  <a:cs typeface="Arial" panose="020B0604020202020204" pitchFamily="34" charset="0"/>
                </a:rPr>
                <a:t>J. Anim. Ecol.</a:t>
              </a:r>
            </a:p>
          </p:txBody>
        </p:sp>
      </p:grpSp>
      <p:sp>
        <p:nvSpPr>
          <p:cNvPr id="27" name="TextBox 26">
            <a:extLst>
              <a:ext uri="{FF2B5EF4-FFF2-40B4-BE49-F238E27FC236}">
                <a16:creationId xmlns:a16="http://schemas.microsoft.com/office/drawing/2014/main" id="{3E93FB61-03D9-33AD-2125-19240809E2EA}"/>
              </a:ext>
            </a:extLst>
          </p:cNvPr>
          <p:cNvSpPr txBox="1"/>
          <p:nvPr/>
        </p:nvSpPr>
        <p:spPr>
          <a:xfrm>
            <a:off x="5288810" y="1859339"/>
            <a:ext cx="3855189" cy="707886"/>
          </a:xfrm>
          <a:prstGeom prst="rect">
            <a:avLst/>
          </a:prstGeom>
          <a:noFill/>
        </p:spPr>
        <p:txBody>
          <a:bodyPr wrap="square" rtlCol="0">
            <a:spAutoFit/>
          </a:bodyPr>
          <a:lstStyle/>
          <a:p>
            <a:pPr marL="285750" indent="-285750">
              <a:buFont typeface="Wingdings" pitchFamily="2" charset="2"/>
              <a:buChar char="§"/>
            </a:pPr>
            <a:r>
              <a:rPr lang="en-GB" sz="2000" dirty="0">
                <a:latin typeface="Arial" panose="020B0604020202020204" pitchFamily="34" charset="0"/>
                <a:cs typeface="Arial" panose="020B0604020202020204" pitchFamily="34" charset="0"/>
              </a:rPr>
              <a:t>Take </a:t>
            </a:r>
            <a:r>
              <a:rPr lang="en-GB" sz="2000" b="1" dirty="0">
                <a:solidFill>
                  <a:srgbClr val="00B0F0"/>
                </a:solidFill>
                <a:latin typeface="Arial" panose="020B0604020202020204" pitchFamily="34" charset="0"/>
                <a:cs typeface="Arial" panose="020B0604020202020204" pitchFamily="34" charset="0"/>
              </a:rPr>
              <a:t>derivatives</a:t>
            </a:r>
            <a:r>
              <a:rPr lang="en-GB" sz="2000" dirty="0">
                <a:latin typeface="Arial" panose="020B0604020202020204" pitchFamily="34" charset="0"/>
                <a:cs typeface="Arial" panose="020B0604020202020204" pitchFamily="34" charset="0"/>
              </a:rPr>
              <a:t> of species-environment relationships</a:t>
            </a:r>
            <a:r>
              <a:rPr lang="en-JP" sz="2000">
                <a:latin typeface="Arial" panose="020B0604020202020204" pitchFamily="34" charset="0"/>
                <a:cs typeface="Arial" panose="020B0604020202020204" pitchFamily="34" charset="0"/>
              </a:rPr>
              <a:t>.</a:t>
            </a:r>
            <a:endParaRPr lang="en-JP" sz="2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4CAF58B-366C-6CB2-23B2-32000A55AD90}"/>
              </a:ext>
            </a:extLst>
          </p:cNvPr>
          <p:cNvSpPr txBox="1"/>
          <p:nvPr/>
        </p:nvSpPr>
        <p:spPr>
          <a:xfrm>
            <a:off x="5292766" y="4005279"/>
            <a:ext cx="3839427" cy="1631216"/>
          </a:xfrm>
          <a:prstGeom prst="rect">
            <a:avLst/>
          </a:prstGeom>
          <a:noFill/>
        </p:spPr>
        <p:txBody>
          <a:bodyPr wrap="square">
            <a:spAutoFit/>
          </a:bodyPr>
          <a:lstStyle/>
          <a:p>
            <a:pPr marL="285750" indent="-285750">
              <a:buFont typeface="Wingdings" pitchFamily="2" charset="2"/>
              <a:buChar char="§"/>
            </a:pPr>
            <a:r>
              <a:rPr lang="en-GB" sz="2000" dirty="0">
                <a:latin typeface="Arial" panose="020B0604020202020204" pitchFamily="34" charset="0"/>
                <a:cs typeface="Arial" panose="020B0604020202020204" pitchFamily="34" charset="0"/>
              </a:rPr>
              <a:t>Environment-stability relationships driven </a:t>
            </a:r>
            <a:br>
              <a:rPr lang="en-GB" sz="2000" dirty="0">
                <a:latin typeface="Arial" panose="020B0604020202020204" pitchFamily="34" charset="0"/>
                <a:cs typeface="Arial" panose="020B0604020202020204" pitchFamily="34" charset="0"/>
              </a:rPr>
            </a:br>
            <a:r>
              <a:rPr lang="en-GB" sz="2000" dirty="0">
                <a:latin typeface="Arial" panose="020B0604020202020204" pitchFamily="34" charset="0"/>
                <a:cs typeface="Arial" panose="020B0604020202020204" pitchFamily="34" charset="0"/>
              </a:rPr>
              <a:t>by underlying</a:t>
            </a:r>
            <a:r>
              <a:rPr lang="en-GB" sz="2000" b="1" dirty="0">
                <a:latin typeface="Arial" panose="020B0604020202020204" pitchFamily="34" charset="0"/>
                <a:cs typeface="Arial" panose="020B0604020202020204" pitchFamily="34" charset="0"/>
              </a:rPr>
              <a:t> </a:t>
            </a:r>
            <a:br>
              <a:rPr lang="en-GB" sz="2000" b="1" dirty="0">
                <a:latin typeface="Arial" panose="020B0604020202020204" pitchFamily="34" charset="0"/>
                <a:cs typeface="Arial" panose="020B0604020202020204" pitchFamily="34" charset="0"/>
              </a:rPr>
            </a:br>
            <a:r>
              <a:rPr lang="en-GB" sz="2000" b="1" dirty="0">
                <a:solidFill>
                  <a:srgbClr val="00B0F0"/>
                </a:solidFill>
                <a:latin typeface="Arial" panose="020B0604020202020204" pitchFamily="34" charset="0"/>
                <a:cs typeface="Arial" panose="020B0604020202020204" pitchFamily="34" charset="0"/>
              </a:rPr>
              <a:t>biotic environmental</a:t>
            </a:r>
            <a:r>
              <a:rPr lang="en-GB" sz="2000" dirty="0">
                <a:solidFill>
                  <a:srgbClr val="00B0F0"/>
                </a:solidFill>
                <a:latin typeface="Arial" panose="020B0604020202020204" pitchFamily="34" charset="0"/>
                <a:cs typeface="Arial" panose="020B0604020202020204" pitchFamily="34" charset="0"/>
              </a:rPr>
              <a:t> </a:t>
            </a:r>
            <a:r>
              <a:rPr lang="en-GB" sz="2000" b="1" dirty="0">
                <a:solidFill>
                  <a:srgbClr val="00B0F0"/>
                </a:solidFill>
                <a:latin typeface="Arial" panose="020B0604020202020204" pitchFamily="34" charset="0"/>
                <a:cs typeface="Arial" panose="020B0604020202020204" pitchFamily="34" charset="0"/>
              </a:rPr>
              <a:t>dependencies</a:t>
            </a:r>
            <a:r>
              <a:rPr lang="en-GB" sz="2000" dirty="0">
                <a:latin typeface="Arial" panose="020B0604020202020204" pitchFamily="34" charset="0"/>
                <a:cs typeface="Arial" panose="020B0604020202020204" pitchFamily="34" charset="0"/>
              </a:rPr>
              <a:t>?</a:t>
            </a:r>
            <a:endParaRPr lang="en-JP" sz="2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01A3BD7-41AF-7F93-5874-47A9A5B61924}"/>
              </a:ext>
            </a:extLst>
          </p:cNvPr>
          <p:cNvSpPr txBox="1"/>
          <p:nvPr/>
        </p:nvSpPr>
        <p:spPr>
          <a:xfrm>
            <a:off x="725113" y="3507064"/>
            <a:ext cx="385042" cy="707886"/>
          </a:xfrm>
          <a:prstGeom prst="rect">
            <a:avLst/>
          </a:prstGeom>
          <a:noFill/>
        </p:spPr>
        <p:txBody>
          <a:bodyPr wrap="none" rtlCol="0">
            <a:spAutoFit/>
          </a:bodyPr>
          <a:lstStyle/>
          <a:p>
            <a:r>
              <a:rPr lang="en-JP" sz="4000" b="1" i="1" dirty="0">
                <a:solidFill>
                  <a:schemeClr val="bg1"/>
                </a:solidFill>
                <a:latin typeface="Arial" panose="020B0604020202020204" pitchFamily="34" charset="0"/>
                <a:cs typeface="Arial" panose="020B0604020202020204" pitchFamily="34" charset="0"/>
              </a:rPr>
              <a:t>r</a:t>
            </a:r>
          </a:p>
        </p:txBody>
      </p:sp>
      <p:sp>
        <p:nvSpPr>
          <p:cNvPr id="30" name="TextBox 29">
            <a:extLst>
              <a:ext uri="{FF2B5EF4-FFF2-40B4-BE49-F238E27FC236}">
                <a16:creationId xmlns:a16="http://schemas.microsoft.com/office/drawing/2014/main" id="{4AD63037-5F6A-4668-42DF-0D7C2B9DD5E9}"/>
              </a:ext>
            </a:extLst>
          </p:cNvPr>
          <p:cNvSpPr txBox="1"/>
          <p:nvPr/>
        </p:nvSpPr>
        <p:spPr>
          <a:xfrm>
            <a:off x="3154104" y="3507064"/>
            <a:ext cx="554960" cy="707886"/>
          </a:xfrm>
          <a:prstGeom prst="rect">
            <a:avLst/>
          </a:prstGeom>
          <a:noFill/>
        </p:spPr>
        <p:txBody>
          <a:bodyPr wrap="none" rtlCol="0">
            <a:spAutoFit/>
          </a:bodyPr>
          <a:lstStyle/>
          <a:p>
            <a:r>
              <a:rPr lang="en-JP" sz="4000" b="1" i="1" dirty="0">
                <a:solidFill>
                  <a:schemeClr val="bg1"/>
                </a:solidFill>
                <a:latin typeface="Arial" panose="020B0604020202020204" pitchFamily="34" charset="0"/>
                <a:cs typeface="Arial" panose="020B0604020202020204" pitchFamily="34" charset="0"/>
              </a:rPr>
              <a:t>K</a:t>
            </a:r>
          </a:p>
        </p:txBody>
      </p:sp>
      <p:cxnSp>
        <p:nvCxnSpPr>
          <p:cNvPr id="3" name="Straight Connector 2">
            <a:extLst>
              <a:ext uri="{FF2B5EF4-FFF2-40B4-BE49-F238E27FC236}">
                <a16:creationId xmlns:a16="http://schemas.microsoft.com/office/drawing/2014/main" id="{7EA326C5-87B2-BD95-D876-C4F8E3CB3608}"/>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arallelogram 3">
            <a:extLst>
              <a:ext uri="{FF2B5EF4-FFF2-40B4-BE49-F238E27FC236}">
                <a16:creationId xmlns:a16="http://schemas.microsoft.com/office/drawing/2014/main" id="{EF3748D6-D134-B256-3BD2-996D7BAE0E9B}"/>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F622346-DE47-AEDE-BF4B-ECF3E9264809}"/>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6" name="Picture 5">
            <a:extLst>
              <a:ext uri="{FF2B5EF4-FFF2-40B4-BE49-F238E27FC236}">
                <a16:creationId xmlns:a16="http://schemas.microsoft.com/office/drawing/2014/main" id="{60471E38-DFAB-9CEF-58AB-805BA546722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7" name="Picture 6">
            <a:extLst>
              <a:ext uri="{FF2B5EF4-FFF2-40B4-BE49-F238E27FC236}">
                <a16:creationId xmlns:a16="http://schemas.microsoft.com/office/drawing/2014/main" id="{A2D4AF19-056B-9AFF-F037-B5DCBA07C8A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DEC57117-6709-816C-368C-9295498E31D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9" name="TextBox 8">
            <a:extLst>
              <a:ext uri="{FF2B5EF4-FFF2-40B4-BE49-F238E27FC236}">
                <a16:creationId xmlns:a16="http://schemas.microsoft.com/office/drawing/2014/main" id="{3CE9EE23-5A2F-34E2-07D2-E3AC301397D1}"/>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59EF9AF-D2A1-5576-1B21-540D927B6C31}"/>
              </a:ext>
            </a:extLst>
          </p:cNvPr>
          <p:cNvSpPr txBox="1"/>
          <p:nvPr/>
        </p:nvSpPr>
        <p:spPr>
          <a:xfrm>
            <a:off x="5305218" y="2763866"/>
            <a:ext cx="3826975" cy="1015663"/>
          </a:xfrm>
          <a:prstGeom prst="rect">
            <a:avLst/>
          </a:prstGeom>
          <a:noFill/>
        </p:spPr>
        <p:txBody>
          <a:bodyPr wrap="square" rtlCol="0">
            <a:spAutoFit/>
          </a:bodyPr>
          <a:lstStyle/>
          <a:p>
            <a:pPr marL="285750" indent="-285750">
              <a:buFont typeface="Wingdings" pitchFamily="2" charset="2"/>
              <a:buChar char="§"/>
            </a:pPr>
            <a:r>
              <a:rPr lang="en-GB" sz="2000" dirty="0">
                <a:latin typeface="Arial" panose="020B0604020202020204" pitchFamily="34" charset="0"/>
                <a:cs typeface="Arial" panose="020B0604020202020204" pitchFamily="34" charset="0"/>
              </a:rPr>
              <a:t>Method can handle </a:t>
            </a:r>
            <a:r>
              <a:rPr lang="en-GB" sz="2000" b="1" dirty="0">
                <a:solidFill>
                  <a:srgbClr val="00B0F0"/>
                </a:solidFill>
                <a:latin typeface="Arial" panose="020B0604020202020204" pitchFamily="34" charset="0"/>
                <a:cs typeface="Arial" panose="020B0604020202020204" pitchFamily="34" charset="0"/>
              </a:rPr>
              <a:t>nonlinear</a:t>
            </a:r>
            <a:r>
              <a:rPr lang="en-GB" sz="2000" dirty="0">
                <a:latin typeface="Arial" panose="020B0604020202020204" pitchFamily="34" charset="0"/>
                <a:cs typeface="Arial" panose="020B0604020202020204" pitchFamily="34" charset="0"/>
              </a:rPr>
              <a:t> responses (temperature-dependency).</a:t>
            </a:r>
            <a:endParaRPr lang="en-JP"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661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1385607-E19D-E2B1-3870-D4A9E0936B31}"/>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arallelogram 2">
            <a:extLst>
              <a:ext uri="{FF2B5EF4-FFF2-40B4-BE49-F238E27FC236}">
                <a16:creationId xmlns:a16="http://schemas.microsoft.com/office/drawing/2014/main" id="{D733D375-617F-1C6C-7170-DD1B39628936}"/>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D607F81-935E-78D4-945E-515C5D90052D}"/>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6" name="Picture 5">
            <a:extLst>
              <a:ext uri="{FF2B5EF4-FFF2-40B4-BE49-F238E27FC236}">
                <a16:creationId xmlns:a16="http://schemas.microsoft.com/office/drawing/2014/main" id="{F0CFEB5B-610A-F006-0D11-4002E884151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7" name="Picture 6">
            <a:extLst>
              <a:ext uri="{FF2B5EF4-FFF2-40B4-BE49-F238E27FC236}">
                <a16:creationId xmlns:a16="http://schemas.microsoft.com/office/drawing/2014/main" id="{7D9D8862-F6BC-17D8-E29B-B0F18ECBCA8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5D04BAC1-A362-11F6-74F4-F1346A38A84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9" name="TextBox 8">
            <a:extLst>
              <a:ext uri="{FF2B5EF4-FFF2-40B4-BE49-F238E27FC236}">
                <a16:creationId xmlns:a16="http://schemas.microsoft.com/office/drawing/2014/main" id="{E6BDC319-17B9-05A8-345B-4C0B0F4E57E4}"/>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pic>
        <p:nvPicPr>
          <p:cNvPr id="11266" name="Picture 2" descr="This figure needs considerable improvement! It is currently a keynote illustration.">
            <a:extLst>
              <a:ext uri="{FF2B5EF4-FFF2-40B4-BE49-F238E27FC236}">
                <a16:creationId xmlns:a16="http://schemas.microsoft.com/office/drawing/2014/main" id="{13B636BB-4A7E-24CE-BFF6-56C43FB8AE5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00158" y="1103466"/>
            <a:ext cx="4951449" cy="46510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61D2DDC-9204-3622-7F09-73AD51513FAC}"/>
              </a:ext>
            </a:extLst>
          </p:cNvPr>
          <p:cNvSpPr txBox="1"/>
          <p:nvPr/>
        </p:nvSpPr>
        <p:spPr>
          <a:xfrm>
            <a:off x="400158" y="5748650"/>
            <a:ext cx="2034531" cy="307777"/>
          </a:xfrm>
          <a:prstGeom prst="rect">
            <a:avLst/>
          </a:prstGeom>
          <a:noFill/>
        </p:spPr>
        <p:txBody>
          <a:bodyPr wrap="none" rtlCol="0">
            <a:spAutoFit/>
          </a:bodyPr>
          <a:lstStyle/>
          <a:p>
            <a:r>
              <a:rPr lang="en-GB" sz="1400" dirty="0" err="1">
                <a:latin typeface="Arial" panose="020B0604020202020204" pitchFamily="34" charset="0"/>
                <a:cs typeface="Arial" panose="020B0604020202020204" pitchFamily="34" charset="0"/>
              </a:rPr>
              <a:t>Polazzo</a:t>
            </a:r>
            <a:r>
              <a:rPr lang="en-GB" sz="1400" dirty="0">
                <a:latin typeface="Arial" panose="020B0604020202020204" pitchFamily="34" charset="0"/>
                <a:cs typeface="Arial" panose="020B0604020202020204" pitchFamily="34" charset="0"/>
              </a:rPr>
              <a:t> </a:t>
            </a:r>
            <a:r>
              <a:rPr lang="en-GB" sz="1400" i="1" dirty="0">
                <a:latin typeface="Arial" panose="020B0604020202020204" pitchFamily="34" charset="0"/>
                <a:cs typeface="Arial" panose="020B0604020202020204" pitchFamily="34" charset="0"/>
              </a:rPr>
              <a:t>et al</a:t>
            </a:r>
            <a:r>
              <a:rPr lang="en-GB" sz="1400" dirty="0">
                <a:latin typeface="Arial" panose="020B0604020202020204" pitchFamily="34" charset="0"/>
                <a:cs typeface="Arial" panose="020B0604020202020204" pitchFamily="34" charset="0"/>
              </a:rPr>
              <a:t>. (In prep.)</a:t>
            </a:r>
          </a:p>
        </p:txBody>
      </p:sp>
      <p:sp>
        <p:nvSpPr>
          <p:cNvPr id="11" name="TextBox 10">
            <a:extLst>
              <a:ext uri="{FF2B5EF4-FFF2-40B4-BE49-F238E27FC236}">
                <a16:creationId xmlns:a16="http://schemas.microsoft.com/office/drawing/2014/main" id="{63D94069-BFAF-BE9C-5DCC-07E9ED342BCB}"/>
              </a:ext>
            </a:extLst>
          </p:cNvPr>
          <p:cNvSpPr txBox="1"/>
          <p:nvPr/>
        </p:nvSpPr>
        <p:spPr>
          <a:xfrm>
            <a:off x="168967" y="161633"/>
            <a:ext cx="7440949" cy="769441"/>
          </a:xfrm>
          <a:prstGeom prst="rect">
            <a:avLst/>
          </a:prstGeom>
          <a:noFill/>
        </p:spPr>
        <p:txBody>
          <a:bodyPr wrap="square" rtlCol="0">
            <a:spAutoFit/>
          </a:bodyPr>
          <a:lstStyle/>
          <a:p>
            <a:pPr algn="ctr"/>
            <a:r>
              <a:rPr lang="en-GB" sz="4400" b="1" dirty="0">
                <a:latin typeface="Arial" panose="020B0604020202020204" pitchFamily="34" charset="0"/>
                <a:cs typeface="Arial" panose="020B0604020202020204" pitchFamily="34" charset="0"/>
              </a:rPr>
              <a:t>Multiple stressors</a:t>
            </a:r>
          </a:p>
        </p:txBody>
      </p:sp>
      <p:sp>
        <p:nvSpPr>
          <p:cNvPr id="12" name="TextBox 11">
            <a:extLst>
              <a:ext uri="{FF2B5EF4-FFF2-40B4-BE49-F238E27FC236}">
                <a16:creationId xmlns:a16="http://schemas.microsoft.com/office/drawing/2014/main" id="{E365FE01-FEB7-BB23-CCAE-6993AAF96BD8}"/>
              </a:ext>
            </a:extLst>
          </p:cNvPr>
          <p:cNvSpPr txBox="1"/>
          <p:nvPr/>
        </p:nvSpPr>
        <p:spPr>
          <a:xfrm>
            <a:off x="7464171" y="1393863"/>
            <a:ext cx="1529272" cy="461665"/>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Francesco </a:t>
            </a:r>
            <a:r>
              <a:rPr lang="en-GB" sz="1200" dirty="0" err="1">
                <a:latin typeface="Arial" panose="020B0604020202020204" pitchFamily="34" charset="0"/>
                <a:cs typeface="Arial" panose="020B0604020202020204" pitchFamily="34" charset="0"/>
              </a:rPr>
              <a:t>Polazzo</a:t>
            </a:r>
            <a:endParaRPr lang="en-GB" sz="1200" dirty="0">
              <a:latin typeface="Arial" panose="020B0604020202020204" pitchFamily="34" charset="0"/>
              <a:cs typeface="Arial" panose="020B0604020202020204" pitchFamily="34" charset="0"/>
            </a:endParaRPr>
          </a:p>
          <a:p>
            <a:pPr algn="ctr"/>
            <a:r>
              <a:rPr lang="en-GB" sz="1200" dirty="0">
                <a:latin typeface="Arial" panose="020B0604020202020204" pitchFamily="34" charset="0"/>
                <a:cs typeface="Arial" panose="020B0604020202020204" pitchFamily="34" charset="0"/>
              </a:rPr>
              <a:t>Uni. Zurich</a:t>
            </a:r>
          </a:p>
        </p:txBody>
      </p:sp>
      <p:pic>
        <p:nvPicPr>
          <p:cNvPr id="13" name="Picture 2" descr="Francesco POLAZZO | PhD Student | Madrid Institute for Advanced Studies ...">
            <a:extLst>
              <a:ext uri="{FF2B5EF4-FFF2-40B4-BE49-F238E27FC236}">
                <a16:creationId xmlns:a16="http://schemas.microsoft.com/office/drawing/2014/main" id="{ED2C9734-F448-00C0-6281-5643A8AD86EE}"/>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609916" y="149421"/>
            <a:ext cx="1237783" cy="1237783"/>
          </a:xfrm>
          <a:prstGeom prst="rect">
            <a:avLst/>
          </a:prstGeom>
          <a:noFill/>
          <a:effectLst/>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5132A5E-BF29-564A-FAD8-24B6145A80CF}"/>
              </a:ext>
            </a:extLst>
          </p:cNvPr>
          <p:cNvSpPr/>
          <p:nvPr/>
        </p:nvSpPr>
        <p:spPr>
          <a:xfrm>
            <a:off x="1196020" y="1305797"/>
            <a:ext cx="884781" cy="495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A4D1452-A97F-F641-D2D6-9A6605433201}"/>
              </a:ext>
            </a:extLst>
          </p:cNvPr>
          <p:cNvSpPr/>
          <p:nvPr/>
        </p:nvSpPr>
        <p:spPr>
          <a:xfrm>
            <a:off x="2291208" y="1123689"/>
            <a:ext cx="1489510" cy="4373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7D899CE-1D98-6C29-0EEE-10EA2B5AE551}"/>
              </a:ext>
            </a:extLst>
          </p:cNvPr>
          <p:cNvSpPr/>
          <p:nvPr/>
        </p:nvSpPr>
        <p:spPr>
          <a:xfrm>
            <a:off x="4091520" y="1420000"/>
            <a:ext cx="890743" cy="4373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6E12219-497A-155A-779F-EEAF879F4E0C}"/>
              </a:ext>
            </a:extLst>
          </p:cNvPr>
          <p:cNvSpPr txBox="1"/>
          <p:nvPr/>
        </p:nvSpPr>
        <p:spPr>
          <a:xfrm>
            <a:off x="521024" y="1531423"/>
            <a:ext cx="1823897" cy="307777"/>
          </a:xfrm>
          <a:prstGeom prst="rect">
            <a:avLst/>
          </a:prstGeom>
          <a:noFill/>
        </p:spPr>
        <p:txBody>
          <a:bodyPr wrap="none" rtlCol="0">
            <a:spAutoFit/>
          </a:bodyPr>
          <a:lstStyle/>
          <a:p>
            <a:r>
              <a:rPr lang="en-GB" sz="1400" dirty="0">
                <a:solidFill>
                  <a:schemeClr val="bg1"/>
                </a:solidFill>
                <a:latin typeface="Arial" panose="020B0604020202020204" pitchFamily="34" charset="0"/>
                <a:cs typeface="Arial" panose="020B0604020202020204" pitchFamily="34" charset="0"/>
              </a:rPr>
              <a:t>Temperature change</a:t>
            </a:r>
          </a:p>
        </p:txBody>
      </p:sp>
      <p:sp>
        <p:nvSpPr>
          <p:cNvPr id="15" name="TextBox 14">
            <a:extLst>
              <a:ext uri="{FF2B5EF4-FFF2-40B4-BE49-F238E27FC236}">
                <a16:creationId xmlns:a16="http://schemas.microsoft.com/office/drawing/2014/main" id="{3D3138DC-9FE0-4FBF-E80F-4068009917DD}"/>
              </a:ext>
            </a:extLst>
          </p:cNvPr>
          <p:cNvSpPr txBox="1"/>
          <p:nvPr/>
        </p:nvSpPr>
        <p:spPr>
          <a:xfrm>
            <a:off x="3726866" y="1525737"/>
            <a:ext cx="1399742" cy="307777"/>
          </a:xfrm>
          <a:prstGeom prst="rect">
            <a:avLst/>
          </a:prstGeom>
          <a:noFill/>
        </p:spPr>
        <p:txBody>
          <a:bodyPr wrap="none" rtlCol="0">
            <a:spAutoFit/>
          </a:bodyPr>
          <a:lstStyle/>
          <a:p>
            <a:r>
              <a:rPr lang="en-GB" sz="1400" dirty="0">
                <a:solidFill>
                  <a:schemeClr val="bg1"/>
                </a:solidFill>
                <a:latin typeface="Arial" panose="020B0604020202020204" pitchFamily="34" charset="0"/>
                <a:cs typeface="Arial" panose="020B0604020202020204" pitchFamily="34" charset="0"/>
              </a:rPr>
              <a:t>Salinity change</a:t>
            </a:r>
          </a:p>
        </p:txBody>
      </p:sp>
      <p:sp>
        <p:nvSpPr>
          <p:cNvPr id="16" name="TextBox 15">
            <a:extLst>
              <a:ext uri="{FF2B5EF4-FFF2-40B4-BE49-F238E27FC236}">
                <a16:creationId xmlns:a16="http://schemas.microsoft.com/office/drawing/2014/main" id="{EC48112C-559A-EAEA-7386-8FEBE03E16D7}"/>
              </a:ext>
            </a:extLst>
          </p:cNvPr>
          <p:cNvSpPr txBox="1"/>
          <p:nvPr/>
        </p:nvSpPr>
        <p:spPr>
          <a:xfrm>
            <a:off x="2297775" y="1095658"/>
            <a:ext cx="1787178" cy="523220"/>
          </a:xfrm>
          <a:prstGeom prst="rect">
            <a:avLst/>
          </a:prstGeom>
          <a:noFill/>
        </p:spPr>
        <p:txBody>
          <a:bodyPr wrap="square" rtlCol="0">
            <a:spAutoFit/>
          </a:bodyPr>
          <a:lstStyle/>
          <a:p>
            <a:pPr algn="ctr"/>
            <a:r>
              <a:rPr lang="en-GB" sz="1400" dirty="0">
                <a:solidFill>
                  <a:schemeClr val="bg1"/>
                </a:solidFill>
                <a:latin typeface="Arial" panose="020B0604020202020204" pitchFamily="34" charset="0"/>
                <a:cs typeface="Arial" panose="020B0604020202020204" pitchFamily="34" charset="0"/>
              </a:rPr>
              <a:t>Temperature AND Salinity change</a:t>
            </a:r>
          </a:p>
        </p:txBody>
      </p:sp>
      <p:sp>
        <p:nvSpPr>
          <p:cNvPr id="20" name="TextBox 19">
            <a:extLst>
              <a:ext uri="{FF2B5EF4-FFF2-40B4-BE49-F238E27FC236}">
                <a16:creationId xmlns:a16="http://schemas.microsoft.com/office/drawing/2014/main" id="{5B35E198-2EAA-9649-B6E9-CF2378D7B00F}"/>
              </a:ext>
            </a:extLst>
          </p:cNvPr>
          <p:cNvSpPr txBox="1"/>
          <p:nvPr/>
        </p:nvSpPr>
        <p:spPr>
          <a:xfrm>
            <a:off x="5517931" y="2274586"/>
            <a:ext cx="3626069" cy="1323439"/>
          </a:xfrm>
          <a:prstGeom prst="rect">
            <a:avLst/>
          </a:prstGeom>
          <a:noFill/>
        </p:spPr>
        <p:txBody>
          <a:bodyPr wrap="square" rtlCol="0">
            <a:spAutoFit/>
          </a:bodyPr>
          <a:lstStyle/>
          <a:p>
            <a:pPr algn="ctr"/>
            <a:r>
              <a:rPr lang="en-GB" sz="2000" dirty="0">
                <a:latin typeface="Arial" panose="020B0604020202020204" pitchFamily="34" charset="0"/>
                <a:cs typeface="Arial" panose="020B0604020202020204" pitchFamily="34" charset="0"/>
              </a:rPr>
              <a:t>How can we consider response diversity to </a:t>
            </a:r>
            <a:r>
              <a:rPr lang="en-GB" sz="2000" b="1" dirty="0">
                <a:solidFill>
                  <a:srgbClr val="FFC000"/>
                </a:solidFill>
                <a:latin typeface="Arial" panose="020B0604020202020204" pitchFamily="34" charset="0"/>
                <a:cs typeface="Arial" panose="020B0604020202020204" pitchFamily="34" charset="0"/>
              </a:rPr>
              <a:t>multiple environmental changes </a:t>
            </a:r>
            <a:r>
              <a:rPr lang="en-GB" sz="2000" dirty="0">
                <a:latin typeface="Arial" panose="020B0604020202020204" pitchFamily="34" charset="0"/>
                <a:cs typeface="Arial" panose="020B0604020202020204" pitchFamily="34" charset="0"/>
              </a:rPr>
              <a:t>simultaneously?</a:t>
            </a:r>
            <a:endParaRPr lang="en-JP" sz="2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4350108C-5BE6-E9C6-3989-B2F4DED1AE22}"/>
              </a:ext>
            </a:extLst>
          </p:cNvPr>
          <p:cNvSpPr txBox="1"/>
          <p:nvPr/>
        </p:nvSpPr>
        <p:spPr>
          <a:xfrm>
            <a:off x="5517930" y="4017083"/>
            <a:ext cx="3626070" cy="1323439"/>
          </a:xfrm>
          <a:prstGeom prst="rect">
            <a:avLst/>
          </a:prstGeom>
          <a:noFill/>
        </p:spPr>
        <p:txBody>
          <a:bodyPr wrap="square" rtlCol="0">
            <a:spAutoFit/>
          </a:bodyPr>
          <a:lstStyle/>
          <a:p>
            <a:pPr algn="ctr"/>
            <a:r>
              <a:rPr lang="en-GB" sz="2000" dirty="0">
                <a:latin typeface="Arial" panose="020B0604020202020204" pitchFamily="34" charset="0"/>
                <a:cs typeface="Arial" panose="020B0604020202020204" pitchFamily="34" charset="0"/>
              </a:rPr>
              <a:t>Requires multidimensional </a:t>
            </a:r>
            <a:r>
              <a:rPr lang="en-GB" sz="2000" b="1" dirty="0">
                <a:solidFill>
                  <a:srgbClr val="0070C0"/>
                </a:solidFill>
                <a:latin typeface="Arial" panose="020B0604020202020204" pitchFamily="34" charset="0"/>
                <a:cs typeface="Arial" panose="020B0604020202020204" pitchFamily="34" charset="0"/>
              </a:rPr>
              <a:t>response surface </a:t>
            </a:r>
            <a:r>
              <a:rPr lang="en-GB" sz="2000" dirty="0">
                <a:latin typeface="Arial" panose="020B0604020202020204" pitchFamily="34" charset="0"/>
                <a:cs typeface="Arial" panose="020B0604020202020204" pitchFamily="34" charset="0"/>
              </a:rPr>
              <a:t>and understanding of </a:t>
            </a:r>
            <a:r>
              <a:rPr lang="en-GB" sz="2000" b="1" i="1" dirty="0">
                <a:latin typeface="Arial" panose="020B0604020202020204" pitchFamily="34" charset="0"/>
                <a:cs typeface="Arial" panose="020B0604020202020204" pitchFamily="34" charset="0"/>
              </a:rPr>
              <a:t>direction</a:t>
            </a:r>
            <a:r>
              <a:rPr lang="en-GB" sz="2000" dirty="0">
                <a:latin typeface="Arial" panose="020B0604020202020204" pitchFamily="34" charset="0"/>
                <a:cs typeface="Arial" panose="020B0604020202020204" pitchFamily="34" charset="0"/>
              </a:rPr>
              <a:t> of </a:t>
            </a:r>
            <a:r>
              <a:rPr lang="en-GB" sz="2000" b="1" dirty="0">
                <a:solidFill>
                  <a:srgbClr val="8629AF"/>
                </a:solidFill>
                <a:latin typeface="Arial" panose="020B0604020202020204" pitchFamily="34" charset="0"/>
                <a:cs typeface="Arial" panose="020B0604020202020204" pitchFamily="34" charset="0"/>
              </a:rPr>
              <a:t>environmental change</a:t>
            </a:r>
            <a:r>
              <a:rPr lang="en-GB" sz="2000" dirty="0">
                <a:latin typeface="Arial" panose="020B0604020202020204" pitchFamily="34" charset="0"/>
                <a:cs typeface="Arial" panose="020B0604020202020204" pitchFamily="34" charset="0"/>
              </a:rPr>
              <a:t>.</a:t>
            </a:r>
            <a:endParaRPr lang="en-JP"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356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4" descr="Dee, Laura | CU Experts | CU Boulder">
            <a:extLst>
              <a:ext uri="{FF2B5EF4-FFF2-40B4-BE49-F238E27FC236}">
                <a16:creationId xmlns:a16="http://schemas.microsoft.com/office/drawing/2014/main" id="{05AE7E50-6F32-38D7-73A4-62E9211817D2}"/>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7607900" y="175490"/>
            <a:ext cx="1239799" cy="1239799"/>
          </a:xfrm>
          <a:prstGeom prst="rect">
            <a:avLst/>
          </a:prstGeom>
          <a:ln>
            <a:noFill/>
          </a:ln>
          <a:effectLst/>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51782991-3E51-8E10-D6C4-8151001C6816}"/>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arallelogram 2">
            <a:extLst>
              <a:ext uri="{FF2B5EF4-FFF2-40B4-BE49-F238E27FC236}">
                <a16:creationId xmlns:a16="http://schemas.microsoft.com/office/drawing/2014/main" id="{BCA09798-81DE-7E84-C22A-5AA3A20B1D6E}"/>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80C3FFE7-0854-8CCE-525D-63D4A14F8D61}"/>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6" name="Picture 5">
            <a:extLst>
              <a:ext uri="{FF2B5EF4-FFF2-40B4-BE49-F238E27FC236}">
                <a16:creationId xmlns:a16="http://schemas.microsoft.com/office/drawing/2014/main" id="{BD09386D-5A6B-E197-9B91-19E62D509DC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7" name="Picture 6">
            <a:extLst>
              <a:ext uri="{FF2B5EF4-FFF2-40B4-BE49-F238E27FC236}">
                <a16:creationId xmlns:a16="http://schemas.microsoft.com/office/drawing/2014/main" id="{D379023B-40BC-F209-7901-4AE86D4F233D}"/>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1114295B-982D-47D2-AC87-BC12D873576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9" name="TextBox 8">
            <a:extLst>
              <a:ext uri="{FF2B5EF4-FFF2-40B4-BE49-F238E27FC236}">
                <a16:creationId xmlns:a16="http://schemas.microsoft.com/office/drawing/2014/main" id="{2B298DD9-4DCD-238B-4BAF-43577ED677E7}"/>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5C66CC5-77C4-4333-D898-4DBD230422C4}"/>
              </a:ext>
            </a:extLst>
          </p:cNvPr>
          <p:cNvSpPr txBox="1"/>
          <p:nvPr/>
        </p:nvSpPr>
        <p:spPr>
          <a:xfrm>
            <a:off x="168967" y="224694"/>
            <a:ext cx="7440949" cy="769441"/>
          </a:xfrm>
          <a:prstGeom prst="rect">
            <a:avLst/>
          </a:prstGeom>
          <a:noFill/>
        </p:spPr>
        <p:txBody>
          <a:bodyPr wrap="square" rtlCol="0">
            <a:spAutoFit/>
          </a:bodyPr>
          <a:lstStyle/>
          <a:p>
            <a:pPr algn="ctr"/>
            <a:r>
              <a:rPr lang="en-GB" sz="4400" b="1" dirty="0">
                <a:latin typeface="Arial" panose="020B0604020202020204" pitchFamily="34" charset="0"/>
                <a:cs typeface="Arial" panose="020B0604020202020204" pitchFamily="34" charset="0"/>
              </a:rPr>
              <a:t>Expert opinion polling</a:t>
            </a:r>
          </a:p>
        </p:txBody>
      </p:sp>
      <p:sp>
        <p:nvSpPr>
          <p:cNvPr id="11" name="TextBox 10">
            <a:extLst>
              <a:ext uri="{FF2B5EF4-FFF2-40B4-BE49-F238E27FC236}">
                <a16:creationId xmlns:a16="http://schemas.microsoft.com/office/drawing/2014/main" id="{C64E6354-CB61-5327-E69C-EEC8D7E7F565}"/>
              </a:ext>
            </a:extLst>
          </p:cNvPr>
          <p:cNvSpPr txBox="1"/>
          <p:nvPr/>
        </p:nvSpPr>
        <p:spPr>
          <a:xfrm>
            <a:off x="7379152" y="1408539"/>
            <a:ext cx="1699309" cy="461665"/>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Laura Dee</a:t>
            </a:r>
          </a:p>
          <a:p>
            <a:pPr algn="ctr"/>
            <a:r>
              <a:rPr lang="en-GB" sz="1200" dirty="0">
                <a:latin typeface="Arial" panose="020B0604020202020204" pitchFamily="34" charset="0"/>
                <a:cs typeface="Arial" panose="020B0604020202020204" pitchFamily="34" charset="0"/>
              </a:rPr>
              <a:t>U. Colorado Boulder</a:t>
            </a:r>
          </a:p>
        </p:txBody>
      </p:sp>
      <p:sp>
        <p:nvSpPr>
          <p:cNvPr id="14" name="TextBox 13">
            <a:extLst>
              <a:ext uri="{FF2B5EF4-FFF2-40B4-BE49-F238E27FC236}">
                <a16:creationId xmlns:a16="http://schemas.microsoft.com/office/drawing/2014/main" id="{FCE16B80-54E1-09CF-F422-E96ADE2F5DFD}"/>
              </a:ext>
            </a:extLst>
          </p:cNvPr>
          <p:cNvSpPr txBox="1"/>
          <p:nvPr/>
        </p:nvSpPr>
        <p:spPr>
          <a:xfrm>
            <a:off x="2080803" y="1100514"/>
            <a:ext cx="5296336" cy="707886"/>
          </a:xfrm>
          <a:prstGeom prst="rect">
            <a:avLst/>
          </a:prstGeom>
          <a:noFill/>
        </p:spPr>
        <p:txBody>
          <a:bodyPr wrap="square" rtlCol="0">
            <a:spAutoFit/>
          </a:bodyPr>
          <a:lstStyle/>
          <a:p>
            <a:pPr algn="ctr"/>
            <a:r>
              <a:rPr lang="en-GB" sz="2000" dirty="0">
                <a:solidFill>
                  <a:srgbClr val="B252A1"/>
                </a:solidFill>
                <a:latin typeface="Arial" panose="020B0604020202020204" pitchFamily="34" charset="0"/>
                <a:cs typeface="Arial" panose="020B0604020202020204" pitchFamily="34" charset="0"/>
              </a:rPr>
              <a:t>Send to Response Diversity Network and authors of response diversity papers.</a:t>
            </a:r>
          </a:p>
        </p:txBody>
      </p:sp>
      <p:sp>
        <p:nvSpPr>
          <p:cNvPr id="15" name="TextBox 14">
            <a:extLst>
              <a:ext uri="{FF2B5EF4-FFF2-40B4-BE49-F238E27FC236}">
                <a16:creationId xmlns:a16="http://schemas.microsoft.com/office/drawing/2014/main" id="{15E2697A-0E68-7AE6-D763-BC9E66B1FCD1}"/>
              </a:ext>
            </a:extLst>
          </p:cNvPr>
          <p:cNvSpPr txBox="1"/>
          <p:nvPr/>
        </p:nvSpPr>
        <p:spPr>
          <a:xfrm>
            <a:off x="400158" y="1290189"/>
            <a:ext cx="8447541" cy="4524315"/>
          </a:xfrm>
          <a:prstGeom prst="rect">
            <a:avLst/>
          </a:prstGeom>
          <a:noFill/>
        </p:spPr>
        <p:txBody>
          <a:bodyPr wrap="square" rtlCol="0">
            <a:spAutoFit/>
          </a:bodyPr>
          <a:lstStyle/>
          <a:p>
            <a:r>
              <a:rPr lang="en-GB" u="sng" dirty="0">
                <a:latin typeface="Arial" panose="020B0604020202020204" pitchFamily="34" charset="0"/>
                <a:cs typeface="Arial" panose="020B0604020202020204" pitchFamily="34" charset="0"/>
              </a:rPr>
              <a:t>Survey aims</a:t>
            </a: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CONCEPT</a:t>
            </a:r>
          </a:p>
          <a:p>
            <a:pPr marL="457200" indent="-457200">
              <a:buAutoNum type="arabicPeriod"/>
            </a:pPr>
            <a:r>
              <a:rPr lang="en-GB" dirty="0">
                <a:latin typeface="Arial" panose="020B0604020202020204" pitchFamily="34" charset="0"/>
                <a:cs typeface="Arial" panose="020B0604020202020204" pitchFamily="34" charset="0"/>
              </a:rPr>
              <a:t>Understand </a:t>
            </a:r>
            <a:r>
              <a:rPr lang="en-GB" b="1" dirty="0">
                <a:solidFill>
                  <a:srgbClr val="FF38BB"/>
                </a:solidFill>
                <a:latin typeface="Arial" panose="020B0604020202020204" pitchFamily="34" charset="0"/>
                <a:cs typeface="Arial" panose="020B0604020202020204" pitchFamily="34" charset="0"/>
              </a:rPr>
              <a:t>what</a:t>
            </a:r>
            <a:r>
              <a:rPr lang="en-GB" dirty="0">
                <a:latin typeface="Arial" panose="020B0604020202020204" pitchFamily="34" charset="0"/>
                <a:cs typeface="Arial" panose="020B0604020202020204" pitchFamily="34" charset="0"/>
              </a:rPr>
              <a:t> people currently consider response diversity to be. </a:t>
            </a: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INTEREST</a:t>
            </a:r>
          </a:p>
          <a:p>
            <a:pPr marL="457200" indent="-457200">
              <a:buAutoNum type="arabicPeriod"/>
            </a:pPr>
            <a:r>
              <a:rPr lang="en-GB" dirty="0">
                <a:latin typeface="Arial" panose="020B0604020202020204" pitchFamily="34" charset="0"/>
                <a:cs typeface="Arial" panose="020B0604020202020204" pitchFamily="34" charset="0"/>
              </a:rPr>
              <a:t>Understand </a:t>
            </a:r>
            <a:r>
              <a:rPr lang="en-GB" b="1" dirty="0">
                <a:solidFill>
                  <a:srgbClr val="FF38BB"/>
                </a:solidFill>
                <a:latin typeface="Arial" panose="020B0604020202020204" pitchFamily="34" charset="0"/>
                <a:cs typeface="Arial" panose="020B0604020202020204" pitchFamily="34" charset="0"/>
              </a:rPr>
              <a:t>why</a:t>
            </a:r>
            <a:r>
              <a:rPr lang="en-GB" dirty="0">
                <a:latin typeface="Arial" panose="020B0604020202020204" pitchFamily="34" charset="0"/>
                <a:cs typeface="Arial" panose="020B0604020202020204" pitchFamily="34" charset="0"/>
              </a:rPr>
              <a:t> people are interested in response diversity.</a:t>
            </a: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METHODS</a:t>
            </a:r>
          </a:p>
          <a:p>
            <a:pPr marL="457200" indent="-457200">
              <a:buAutoNum type="arabicPeriod"/>
            </a:pPr>
            <a:r>
              <a:rPr lang="en-GB" dirty="0">
                <a:latin typeface="Arial" panose="020B0604020202020204" pitchFamily="34" charset="0"/>
                <a:cs typeface="Arial" panose="020B0604020202020204" pitchFamily="34" charset="0"/>
              </a:rPr>
              <a:t>Reveal </a:t>
            </a:r>
            <a:r>
              <a:rPr lang="en-GB" b="1" dirty="0">
                <a:solidFill>
                  <a:srgbClr val="FF38BB"/>
                </a:solidFill>
                <a:latin typeface="Arial" panose="020B0604020202020204" pitchFamily="34" charset="0"/>
                <a:cs typeface="Arial" panose="020B0604020202020204" pitchFamily="34" charset="0"/>
              </a:rPr>
              <a:t>how</a:t>
            </a:r>
            <a:r>
              <a:rPr lang="en-GB" dirty="0">
                <a:latin typeface="Arial" panose="020B0604020202020204" pitchFamily="34" charset="0"/>
                <a:cs typeface="Arial" panose="020B0604020202020204" pitchFamily="34" charset="0"/>
              </a:rPr>
              <a:t> people are currently measuring response diversity.</a:t>
            </a: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HOT TOPICS</a:t>
            </a:r>
          </a:p>
          <a:p>
            <a:pPr marL="457200" indent="-457200">
              <a:buAutoNum type="arabicPeriod"/>
            </a:pPr>
            <a:r>
              <a:rPr lang="en-GB" dirty="0">
                <a:latin typeface="Arial" panose="020B0604020202020204" pitchFamily="34" charset="0"/>
                <a:cs typeface="Arial" panose="020B0604020202020204" pitchFamily="34" charset="0"/>
              </a:rPr>
              <a:t>Reveal the </a:t>
            </a:r>
            <a:r>
              <a:rPr lang="en-GB" b="1" dirty="0">
                <a:solidFill>
                  <a:srgbClr val="FF38BB"/>
                </a:solidFill>
                <a:latin typeface="Arial" panose="020B0604020202020204" pitchFamily="34" charset="0"/>
                <a:cs typeface="Arial" panose="020B0604020202020204" pitchFamily="34" charset="0"/>
              </a:rPr>
              <a:t>challenges and priorities </a:t>
            </a:r>
            <a:r>
              <a:rPr lang="en-GB" dirty="0">
                <a:latin typeface="Arial" panose="020B0604020202020204" pitchFamily="34" charset="0"/>
                <a:cs typeface="Arial" panose="020B0604020202020204" pitchFamily="34" charset="0"/>
              </a:rPr>
              <a:t>in terms of research and application.</a:t>
            </a:r>
          </a:p>
          <a:p>
            <a:pPr marL="457200" indent="-457200">
              <a:buAutoNum type="arabicPeriod"/>
            </a:pPr>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MANDATE</a:t>
            </a:r>
          </a:p>
          <a:p>
            <a:pPr marL="457200" indent="-457200">
              <a:buAutoNum type="arabicPeriod"/>
            </a:pPr>
            <a:r>
              <a:rPr lang="en-GB" dirty="0">
                <a:latin typeface="Arial" panose="020B0604020202020204" pitchFamily="34" charset="0"/>
                <a:cs typeface="Arial" panose="020B0604020202020204" pitchFamily="34" charset="0"/>
              </a:rPr>
              <a:t>Inform the </a:t>
            </a:r>
            <a:r>
              <a:rPr lang="en-GB" b="1" dirty="0">
                <a:solidFill>
                  <a:srgbClr val="FF38BB"/>
                </a:solidFill>
                <a:latin typeface="Arial" panose="020B0604020202020204" pitchFamily="34" charset="0"/>
                <a:cs typeface="Arial" panose="020B0604020202020204" pitchFamily="34" charset="0"/>
              </a:rPr>
              <a:t>agenda and goals </a:t>
            </a:r>
            <a:r>
              <a:rPr lang="en-GB" dirty="0">
                <a:latin typeface="Arial" panose="020B0604020202020204" pitchFamily="34" charset="0"/>
                <a:cs typeface="Arial" panose="020B0604020202020204" pitchFamily="34" charset="0"/>
              </a:rPr>
              <a:t>of the Response Diversity Network.</a:t>
            </a:r>
          </a:p>
        </p:txBody>
      </p:sp>
    </p:spTree>
    <p:extLst>
      <p:ext uri="{BB962C8B-B14F-4D97-AF65-F5344CB8AC3E}">
        <p14:creationId xmlns:p14="http://schemas.microsoft.com/office/powerpoint/2010/main" val="270235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2">
            <a:extLst>
              <a:ext uri="{FF2B5EF4-FFF2-40B4-BE49-F238E27FC236}">
                <a16:creationId xmlns:a16="http://schemas.microsoft.com/office/drawing/2014/main" id="{E963283C-B021-0C7B-883C-F1681CC47019}"/>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C7201F7-1371-3B0F-4FF8-79583A559070}"/>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6" name="Picture 5">
            <a:extLst>
              <a:ext uri="{FF2B5EF4-FFF2-40B4-BE49-F238E27FC236}">
                <a16:creationId xmlns:a16="http://schemas.microsoft.com/office/drawing/2014/main" id="{6467C390-D1A8-A47B-468E-00CE9299EE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7" name="Picture 6">
            <a:extLst>
              <a:ext uri="{FF2B5EF4-FFF2-40B4-BE49-F238E27FC236}">
                <a16:creationId xmlns:a16="http://schemas.microsoft.com/office/drawing/2014/main" id="{0833B66C-E955-BB83-657B-051EBAD20CB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9F696133-3E39-AE7A-B33B-3AB8BACDC64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9" name="TextBox 8">
            <a:extLst>
              <a:ext uri="{FF2B5EF4-FFF2-40B4-BE49-F238E27FC236}">
                <a16:creationId xmlns:a16="http://schemas.microsoft.com/office/drawing/2014/main" id="{CD9F367F-F8F1-4CC1-9D18-23E124203552}"/>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pic>
        <p:nvPicPr>
          <p:cNvPr id="10" name="Picture 24" descr="Dee, Laura | CU Experts | CU Boulder">
            <a:extLst>
              <a:ext uri="{FF2B5EF4-FFF2-40B4-BE49-F238E27FC236}">
                <a16:creationId xmlns:a16="http://schemas.microsoft.com/office/drawing/2014/main" id="{31629057-03DB-F3C6-954F-0CE9271CB2AA}"/>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58" y="1024421"/>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1" name="Picture 14" descr="Mike FOWLER | Phd. Theoretical Ecology | Swansea University, Swansea ...">
            <a:extLst>
              <a:ext uri="{FF2B5EF4-FFF2-40B4-BE49-F238E27FC236}">
                <a16:creationId xmlns:a16="http://schemas.microsoft.com/office/drawing/2014/main" id="{F6642A20-F935-A637-999D-1A5B642C602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58" y="2064531"/>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2" name="Picture 34" descr="Ceres BARROS | Postdoctoral research fellow | PhD | University of ...">
            <a:extLst>
              <a:ext uri="{FF2B5EF4-FFF2-40B4-BE49-F238E27FC236}">
                <a16:creationId xmlns:a16="http://schemas.microsoft.com/office/drawing/2014/main" id="{268784CA-B8F3-EBA4-1D91-09B1C61B6F2E}"/>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0" y="1897"/>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3" name="Picture 20" descr="British Ecological Society early career award for UCD ...">
            <a:extLst>
              <a:ext uri="{FF2B5EF4-FFF2-40B4-BE49-F238E27FC236}">
                <a16:creationId xmlns:a16="http://schemas.microsoft.com/office/drawing/2014/main" id="{04D6A32C-316E-1CDA-B9AC-18D621D40A40}"/>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t="-1"/>
          <a:stretch/>
        </p:blipFill>
        <p:spPr bwMode="auto">
          <a:xfrm>
            <a:off x="-58" y="5160211"/>
            <a:ext cx="1027927"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4" name="Picture 8" descr="Takehiro SASAKI | Yokohama National University, Yokohama ...">
            <a:extLst>
              <a:ext uri="{FF2B5EF4-FFF2-40B4-BE49-F238E27FC236}">
                <a16:creationId xmlns:a16="http://schemas.microsoft.com/office/drawing/2014/main" id="{A577EFF8-4626-7854-F11C-2E956BFBDEEB}"/>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0" y="4129115"/>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5" name="Picture 6" descr="Owen Petchey">
            <a:extLst>
              <a:ext uri="{FF2B5EF4-FFF2-40B4-BE49-F238E27FC236}">
                <a16:creationId xmlns:a16="http://schemas.microsoft.com/office/drawing/2014/main" id="{3A11DA83-F2E1-9AEB-0519-11A053D3374E}"/>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0" y="3096823"/>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D76C627B-C57F-7942-37C0-2C50EB89D3EA}"/>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8722F52-8422-22D1-5C4F-69F165C36264}"/>
              </a:ext>
            </a:extLst>
          </p:cNvPr>
          <p:cNvSpPr txBox="1"/>
          <p:nvPr/>
        </p:nvSpPr>
        <p:spPr>
          <a:xfrm>
            <a:off x="1291057" y="1728245"/>
            <a:ext cx="2172390" cy="2585323"/>
          </a:xfrm>
          <a:prstGeom prst="rect">
            <a:avLst/>
          </a:prstGeom>
          <a:noFill/>
        </p:spPr>
        <p:txBody>
          <a:bodyPr wrap="none" rtlCol="0">
            <a:spAutoFit/>
          </a:bodyPr>
          <a:lstStyle/>
          <a:p>
            <a:pPr algn="ctr"/>
            <a:r>
              <a:rPr lang="en-GB" u="sng" dirty="0">
                <a:latin typeface="Arial" panose="020B0604020202020204" pitchFamily="34" charset="0"/>
                <a:cs typeface="Arial" panose="020B0604020202020204" pitchFamily="34" charset="0"/>
              </a:rPr>
              <a:t>Steering committee</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Ceres Barros</a:t>
            </a:r>
          </a:p>
          <a:p>
            <a:pPr algn="ctr"/>
            <a:r>
              <a:rPr lang="en-GB" dirty="0">
                <a:latin typeface="Arial" panose="020B0604020202020204" pitchFamily="34" charset="0"/>
                <a:cs typeface="Arial" panose="020B0604020202020204" pitchFamily="34" charset="0"/>
              </a:rPr>
              <a:t>Laura Dee</a:t>
            </a:r>
          </a:p>
          <a:p>
            <a:pPr algn="ctr"/>
            <a:r>
              <a:rPr lang="en-GB" dirty="0">
                <a:latin typeface="Arial" panose="020B0604020202020204" pitchFamily="34" charset="0"/>
                <a:cs typeface="Arial" panose="020B0604020202020204" pitchFamily="34" charset="0"/>
              </a:rPr>
              <a:t>Mike Fowler</a:t>
            </a:r>
          </a:p>
          <a:p>
            <a:pPr algn="ctr"/>
            <a:r>
              <a:rPr lang="en-GB" dirty="0">
                <a:latin typeface="Arial" panose="020B0604020202020204" pitchFamily="34" charset="0"/>
                <a:cs typeface="Arial" panose="020B0604020202020204" pitchFamily="34" charset="0"/>
              </a:rPr>
              <a:t>Owen Petchey</a:t>
            </a:r>
          </a:p>
          <a:p>
            <a:pPr algn="ctr"/>
            <a:r>
              <a:rPr lang="en-GB" dirty="0">
                <a:latin typeface="Arial" panose="020B0604020202020204" pitchFamily="34" charset="0"/>
                <a:cs typeface="Arial" panose="020B0604020202020204" pitchFamily="34" charset="0"/>
              </a:rPr>
              <a:t>Sam Ross</a:t>
            </a:r>
          </a:p>
          <a:p>
            <a:pPr algn="ctr"/>
            <a:r>
              <a:rPr lang="en-GB" dirty="0">
                <a:latin typeface="Arial" panose="020B0604020202020204" pitchFamily="34" charset="0"/>
                <a:cs typeface="Arial" panose="020B0604020202020204" pitchFamily="34" charset="0"/>
              </a:rPr>
              <a:t>Takehiro Sasaki</a:t>
            </a:r>
          </a:p>
          <a:p>
            <a:pPr algn="ctr"/>
            <a:r>
              <a:rPr lang="en-GB" dirty="0">
                <a:latin typeface="Arial" panose="020B0604020202020204" pitchFamily="34" charset="0"/>
                <a:cs typeface="Arial" panose="020B0604020202020204" pitchFamily="34" charset="0"/>
              </a:rPr>
              <a:t>Hannah White</a:t>
            </a:r>
          </a:p>
        </p:txBody>
      </p:sp>
      <p:sp>
        <p:nvSpPr>
          <p:cNvPr id="18" name="TextBox 17">
            <a:extLst>
              <a:ext uri="{FF2B5EF4-FFF2-40B4-BE49-F238E27FC236}">
                <a16:creationId xmlns:a16="http://schemas.microsoft.com/office/drawing/2014/main" id="{A2002A72-6523-046D-D6B5-DACBCCE0A0C2}"/>
              </a:ext>
            </a:extLst>
          </p:cNvPr>
          <p:cNvSpPr txBox="1"/>
          <p:nvPr/>
        </p:nvSpPr>
        <p:spPr>
          <a:xfrm>
            <a:off x="3463448" y="224694"/>
            <a:ext cx="5165546" cy="769441"/>
          </a:xfrm>
          <a:prstGeom prst="rect">
            <a:avLst/>
          </a:prstGeom>
          <a:noFill/>
        </p:spPr>
        <p:txBody>
          <a:bodyPr wrap="square" rtlCol="0">
            <a:spAutoFit/>
          </a:bodyPr>
          <a:lstStyle/>
          <a:p>
            <a:pPr algn="ctr"/>
            <a:r>
              <a:rPr lang="en-GB" sz="4400" b="1" dirty="0">
                <a:latin typeface="Arial" panose="020B0604020202020204" pitchFamily="34" charset="0"/>
                <a:cs typeface="Arial" panose="020B0604020202020204" pitchFamily="34" charset="0"/>
              </a:rPr>
              <a:t>Objectives</a:t>
            </a:r>
          </a:p>
        </p:txBody>
      </p:sp>
      <p:sp>
        <p:nvSpPr>
          <p:cNvPr id="19" name="TextBox 18">
            <a:extLst>
              <a:ext uri="{FF2B5EF4-FFF2-40B4-BE49-F238E27FC236}">
                <a16:creationId xmlns:a16="http://schemas.microsoft.com/office/drawing/2014/main" id="{0DEF9973-9B0C-E65E-8FFF-53B4F66047D4}"/>
              </a:ext>
            </a:extLst>
          </p:cNvPr>
          <p:cNvSpPr txBox="1"/>
          <p:nvPr/>
        </p:nvSpPr>
        <p:spPr>
          <a:xfrm>
            <a:off x="1338451" y="5186968"/>
            <a:ext cx="7509248" cy="830997"/>
          </a:xfrm>
          <a:prstGeom prst="rect">
            <a:avLst/>
          </a:prstGeom>
          <a:noFill/>
        </p:spPr>
        <p:txBody>
          <a:bodyPr wrap="square" rtlCol="0">
            <a:spAutoFit/>
          </a:bodyPr>
          <a:lstStyle/>
          <a:p>
            <a:pPr algn="ctr"/>
            <a:r>
              <a:rPr lang="en-GB" sz="2400" dirty="0">
                <a:latin typeface="Arial" panose="020B0604020202020204" pitchFamily="34" charset="0"/>
                <a:cs typeface="Arial" panose="020B0604020202020204" pitchFamily="34" charset="0"/>
              </a:rPr>
              <a:t>Objectives are </a:t>
            </a:r>
            <a:r>
              <a:rPr lang="en-GB" sz="2400" b="1" dirty="0">
                <a:solidFill>
                  <a:srgbClr val="92D050"/>
                </a:solidFill>
                <a:latin typeface="Arial" panose="020B0604020202020204" pitchFamily="34" charset="0"/>
                <a:cs typeface="Arial" panose="020B0604020202020204" pitchFamily="34" charset="0"/>
              </a:rPr>
              <a:t>flexible</a:t>
            </a:r>
            <a:r>
              <a:rPr lang="en-GB" sz="2400" dirty="0">
                <a:latin typeface="Arial" panose="020B0604020202020204" pitchFamily="34" charset="0"/>
                <a:cs typeface="Arial" panose="020B0604020202020204" pitchFamily="34" charset="0"/>
              </a:rPr>
              <a:t> and should </a:t>
            </a:r>
            <a:r>
              <a:rPr lang="en-GB" sz="2400" b="1" dirty="0">
                <a:solidFill>
                  <a:srgbClr val="92D050"/>
                </a:solidFill>
                <a:latin typeface="Arial" panose="020B0604020202020204" pitchFamily="34" charset="0"/>
                <a:cs typeface="Arial" panose="020B0604020202020204" pitchFamily="34" charset="0"/>
              </a:rPr>
              <a:t>evolve</a:t>
            </a:r>
            <a:r>
              <a:rPr lang="en-GB" sz="2400" dirty="0">
                <a:latin typeface="Arial" panose="020B0604020202020204" pitchFamily="34" charset="0"/>
                <a:cs typeface="Arial" panose="020B0604020202020204" pitchFamily="34" charset="0"/>
              </a:rPr>
              <a:t> to </a:t>
            </a:r>
          </a:p>
          <a:p>
            <a:pPr algn="ctr"/>
            <a:r>
              <a:rPr lang="en-GB" sz="2400" dirty="0">
                <a:latin typeface="Arial" panose="020B0604020202020204" pitchFamily="34" charset="0"/>
                <a:cs typeface="Arial" panose="020B0604020202020204" pitchFamily="34" charset="0"/>
              </a:rPr>
              <a:t>meet the needs of the network over time.</a:t>
            </a:r>
          </a:p>
        </p:txBody>
      </p:sp>
      <p:sp>
        <p:nvSpPr>
          <p:cNvPr id="21" name="TextBox 20">
            <a:extLst>
              <a:ext uri="{FF2B5EF4-FFF2-40B4-BE49-F238E27FC236}">
                <a16:creationId xmlns:a16="http://schemas.microsoft.com/office/drawing/2014/main" id="{D1A0F709-BD23-20DE-6118-A8A941C19F50}"/>
              </a:ext>
            </a:extLst>
          </p:cNvPr>
          <p:cNvSpPr txBox="1"/>
          <p:nvPr/>
        </p:nvSpPr>
        <p:spPr>
          <a:xfrm>
            <a:off x="3682153" y="1274596"/>
            <a:ext cx="5165546" cy="3693319"/>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RESEARCH</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Organise and accelerate </a:t>
            </a:r>
            <a:r>
              <a:rPr lang="en-GB" b="1" dirty="0">
                <a:solidFill>
                  <a:srgbClr val="92D050"/>
                </a:solidFill>
                <a:latin typeface="Arial" panose="020B0604020202020204" pitchFamily="34" charset="0"/>
                <a:cs typeface="Arial" panose="020B0604020202020204" pitchFamily="34" charset="0"/>
              </a:rPr>
              <a:t>scientific advances </a:t>
            </a:r>
            <a:r>
              <a:rPr lang="en-GB" dirty="0">
                <a:latin typeface="Arial" panose="020B0604020202020204" pitchFamily="34" charset="0"/>
                <a:cs typeface="Arial" panose="020B0604020202020204" pitchFamily="34" charset="0"/>
              </a:rPr>
              <a:t>about response diversity and stability.</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MONITORING</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Promote the </a:t>
            </a:r>
            <a:r>
              <a:rPr lang="en-GB" b="1" dirty="0">
                <a:solidFill>
                  <a:srgbClr val="92D050"/>
                </a:solidFill>
                <a:latin typeface="Arial" panose="020B0604020202020204" pitchFamily="34" charset="0"/>
                <a:cs typeface="Arial" panose="020B0604020202020204" pitchFamily="34" charset="0"/>
              </a:rPr>
              <a:t>inclusion</a:t>
            </a:r>
            <a:r>
              <a:rPr lang="en-GB" dirty="0">
                <a:latin typeface="Arial" panose="020B0604020202020204" pitchFamily="34" charset="0"/>
                <a:cs typeface="Arial" panose="020B0604020202020204" pitchFamily="34" charset="0"/>
              </a:rPr>
              <a:t> of response diversity in </a:t>
            </a:r>
            <a:r>
              <a:rPr lang="en-GB" b="1" dirty="0">
                <a:solidFill>
                  <a:srgbClr val="92D050"/>
                </a:solidFill>
                <a:latin typeface="Arial" panose="020B0604020202020204" pitchFamily="34" charset="0"/>
                <a:cs typeface="Arial" panose="020B0604020202020204" pitchFamily="34" charset="0"/>
              </a:rPr>
              <a:t>monitoring and assessment </a:t>
            </a:r>
            <a:r>
              <a:rPr lang="en-GB" dirty="0">
                <a:latin typeface="Arial" panose="020B0604020202020204" pitchFamily="34" charset="0"/>
                <a:cs typeface="Arial" panose="020B0604020202020204" pitchFamily="34" charset="0"/>
              </a:rPr>
              <a:t>of biodiversity change.</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RESOURCE</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Provide </a:t>
            </a:r>
            <a:r>
              <a:rPr lang="en-GB" b="1" dirty="0">
                <a:solidFill>
                  <a:srgbClr val="92D050"/>
                </a:solidFill>
                <a:latin typeface="Arial" panose="020B0604020202020204" pitchFamily="34" charset="0"/>
                <a:cs typeface="Arial" panose="020B0604020202020204" pitchFamily="34" charset="0"/>
              </a:rPr>
              <a:t>clear and accessible information </a:t>
            </a:r>
            <a:r>
              <a:rPr lang="en-GB" dirty="0">
                <a:latin typeface="Arial" panose="020B0604020202020204" pitchFamily="34" charset="0"/>
                <a:cs typeface="Arial" panose="020B0604020202020204" pitchFamily="34" charset="0"/>
              </a:rPr>
              <a:t>about response diversity to relevant individuals and organisations.</a:t>
            </a:r>
          </a:p>
        </p:txBody>
      </p:sp>
      <p:pic>
        <p:nvPicPr>
          <p:cNvPr id="22" name="Picture 21" descr="A picture containing text&#10;&#10;Description automatically generated">
            <a:extLst>
              <a:ext uri="{FF2B5EF4-FFF2-40B4-BE49-F238E27FC236}">
                <a16:creationId xmlns:a16="http://schemas.microsoft.com/office/drawing/2014/main" id="{62F1D93A-9F74-3934-5111-DAE531B42286}"/>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338451" y="171489"/>
            <a:ext cx="2077603" cy="737879"/>
          </a:xfrm>
          <a:prstGeom prst="rect">
            <a:avLst/>
          </a:prstGeom>
        </p:spPr>
      </p:pic>
    </p:spTree>
    <p:extLst>
      <p:ext uri="{BB962C8B-B14F-4D97-AF65-F5344CB8AC3E}">
        <p14:creationId xmlns:p14="http://schemas.microsoft.com/office/powerpoint/2010/main" val="333762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2">
            <a:extLst>
              <a:ext uri="{FF2B5EF4-FFF2-40B4-BE49-F238E27FC236}">
                <a16:creationId xmlns:a16="http://schemas.microsoft.com/office/drawing/2014/main" id="{7FF923EC-FA22-3716-EC19-188974E513D3}"/>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232A87F-1A16-96ED-2B9A-C85328DBC825}"/>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6" name="Picture 5">
            <a:extLst>
              <a:ext uri="{FF2B5EF4-FFF2-40B4-BE49-F238E27FC236}">
                <a16:creationId xmlns:a16="http://schemas.microsoft.com/office/drawing/2014/main" id="{46513BBC-D5AC-248A-D003-79AEB1894A1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7" name="Picture 6">
            <a:extLst>
              <a:ext uri="{FF2B5EF4-FFF2-40B4-BE49-F238E27FC236}">
                <a16:creationId xmlns:a16="http://schemas.microsoft.com/office/drawing/2014/main" id="{3F9EFF1D-3884-87A5-04D4-198CEACB603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57E06436-C6C5-53EF-3735-E5237751CF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9" name="TextBox 8">
            <a:extLst>
              <a:ext uri="{FF2B5EF4-FFF2-40B4-BE49-F238E27FC236}">
                <a16:creationId xmlns:a16="http://schemas.microsoft.com/office/drawing/2014/main" id="{4A7A7582-AA21-4D05-7BAF-DCBBA6C1EE37}"/>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42B2F69-DF89-0B96-7D73-94561E7D72FE}"/>
              </a:ext>
            </a:extLst>
          </p:cNvPr>
          <p:cNvSpPr txBox="1"/>
          <p:nvPr/>
        </p:nvSpPr>
        <p:spPr>
          <a:xfrm>
            <a:off x="3416054" y="224694"/>
            <a:ext cx="5693838" cy="769441"/>
          </a:xfrm>
          <a:prstGeom prst="rect">
            <a:avLst/>
          </a:prstGeom>
          <a:noFill/>
        </p:spPr>
        <p:txBody>
          <a:bodyPr wrap="square" rtlCol="0">
            <a:spAutoFit/>
          </a:bodyPr>
          <a:lstStyle/>
          <a:p>
            <a:pPr algn="ctr"/>
            <a:r>
              <a:rPr lang="en-GB" sz="4400" b="1" dirty="0">
                <a:latin typeface="Arial" panose="020B0604020202020204" pitchFamily="34" charset="0"/>
                <a:cs typeface="Arial" panose="020B0604020202020204" pitchFamily="34" charset="0"/>
              </a:rPr>
              <a:t>Longer-term goals</a:t>
            </a:r>
          </a:p>
        </p:txBody>
      </p:sp>
      <p:pic>
        <p:nvPicPr>
          <p:cNvPr id="13" name="Picture 24" descr="Dee, Laura | CU Experts | CU Boulder">
            <a:extLst>
              <a:ext uri="{FF2B5EF4-FFF2-40B4-BE49-F238E27FC236}">
                <a16:creationId xmlns:a16="http://schemas.microsoft.com/office/drawing/2014/main" id="{82687272-995D-19CE-8B1A-EFA31D857CD5}"/>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58" y="1024421"/>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4" name="Picture 14" descr="Mike FOWLER | Phd. Theoretical Ecology | Swansea University, Swansea ...">
            <a:extLst>
              <a:ext uri="{FF2B5EF4-FFF2-40B4-BE49-F238E27FC236}">
                <a16:creationId xmlns:a16="http://schemas.microsoft.com/office/drawing/2014/main" id="{83EA4E19-83C5-AA15-57FC-28B1130C93AF}"/>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58" y="2064531"/>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5" name="Picture 34" descr="Ceres BARROS | Postdoctoral research fellow | PhD | University of ...">
            <a:extLst>
              <a:ext uri="{FF2B5EF4-FFF2-40B4-BE49-F238E27FC236}">
                <a16:creationId xmlns:a16="http://schemas.microsoft.com/office/drawing/2014/main" id="{3314AE82-4B7F-7237-65E0-D1E2DA24C13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0" y="1897"/>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6" name="Picture 20" descr="British Ecological Society early career award for UCD ...">
            <a:extLst>
              <a:ext uri="{FF2B5EF4-FFF2-40B4-BE49-F238E27FC236}">
                <a16:creationId xmlns:a16="http://schemas.microsoft.com/office/drawing/2014/main" id="{3F4B197A-985E-A88B-9694-4CDF2A1B67BB}"/>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t="-1"/>
          <a:stretch/>
        </p:blipFill>
        <p:spPr bwMode="auto">
          <a:xfrm>
            <a:off x="-58" y="5160211"/>
            <a:ext cx="1027927"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7" name="Picture 8" descr="Takehiro SASAKI | Yokohama National University, Yokohama ...">
            <a:extLst>
              <a:ext uri="{FF2B5EF4-FFF2-40B4-BE49-F238E27FC236}">
                <a16:creationId xmlns:a16="http://schemas.microsoft.com/office/drawing/2014/main" id="{40AF2F31-BB45-FF0C-25C5-F1E19DCE1FFD}"/>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0" y="4129115"/>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8" name="Picture 6" descr="Owen Petchey">
            <a:extLst>
              <a:ext uri="{FF2B5EF4-FFF2-40B4-BE49-F238E27FC236}">
                <a16:creationId xmlns:a16="http://schemas.microsoft.com/office/drawing/2014/main" id="{3EEBD171-305F-5B66-B8DD-A4ACE3C6C07D}"/>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0" y="3096823"/>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9" name="Picture 18" descr="A picture containing text&#10;&#10;Description automatically generated">
            <a:extLst>
              <a:ext uri="{FF2B5EF4-FFF2-40B4-BE49-F238E27FC236}">
                <a16:creationId xmlns:a16="http://schemas.microsoft.com/office/drawing/2014/main" id="{FB45AD15-3001-50AB-5395-78AD400B1A53}"/>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338451" y="171489"/>
            <a:ext cx="2077603" cy="737879"/>
          </a:xfrm>
          <a:prstGeom prst="rect">
            <a:avLst/>
          </a:prstGeom>
        </p:spPr>
      </p:pic>
      <p:cxnSp>
        <p:nvCxnSpPr>
          <p:cNvPr id="2" name="Straight Connector 1">
            <a:extLst>
              <a:ext uri="{FF2B5EF4-FFF2-40B4-BE49-F238E27FC236}">
                <a16:creationId xmlns:a16="http://schemas.microsoft.com/office/drawing/2014/main" id="{9A2F4A28-97A6-A0C1-B603-35EAE21556EA}"/>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E082BF2-DDE8-84A8-EFF0-F511A6F33D18}"/>
              </a:ext>
            </a:extLst>
          </p:cNvPr>
          <p:cNvSpPr txBox="1"/>
          <p:nvPr/>
        </p:nvSpPr>
        <p:spPr>
          <a:xfrm>
            <a:off x="1583846" y="1259129"/>
            <a:ext cx="3152116" cy="1200329"/>
          </a:xfrm>
          <a:prstGeom prst="rect">
            <a:avLst/>
          </a:prstGeom>
          <a:noFill/>
        </p:spPr>
        <p:txBody>
          <a:bodyPr wrap="square" rtlCol="0">
            <a:spAutoFit/>
          </a:bodyPr>
          <a:lstStyle/>
          <a:p>
            <a:pPr algn="ctr"/>
            <a:r>
              <a:rPr lang="en-GB" sz="3600" b="1" dirty="0">
                <a:solidFill>
                  <a:srgbClr val="FF38BB"/>
                </a:solidFill>
                <a:latin typeface="Arial" panose="020B0604020202020204" pitchFamily="34" charset="0"/>
                <a:cs typeface="Arial" panose="020B0604020202020204" pitchFamily="34" charset="0"/>
              </a:rPr>
              <a:t>Global synthesis</a:t>
            </a:r>
          </a:p>
        </p:txBody>
      </p:sp>
      <p:pic>
        <p:nvPicPr>
          <p:cNvPr id="23" name="Picture 6" descr="Drawing Political Map Of The World, Black And White Stock Footage Video ...">
            <a:extLst>
              <a:ext uri="{FF2B5EF4-FFF2-40B4-BE49-F238E27FC236}">
                <a16:creationId xmlns:a16="http://schemas.microsoft.com/office/drawing/2014/main" id="{0FAF1FD9-075A-014E-7216-7C9BDCF67242}"/>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a:stretch/>
        </p:blipFill>
        <p:spPr bwMode="auto">
          <a:xfrm>
            <a:off x="1354550" y="2724450"/>
            <a:ext cx="7651715" cy="327715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A42E6A4B-FCDD-EE95-67B4-EC4C77C010D1}"/>
              </a:ext>
            </a:extLst>
          </p:cNvPr>
          <p:cNvSpPr/>
          <p:nvPr/>
        </p:nvSpPr>
        <p:spPr>
          <a:xfrm>
            <a:off x="1804885" y="3777724"/>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76A1A0B0-F805-2C27-1C48-9F857E581B66}"/>
              </a:ext>
            </a:extLst>
          </p:cNvPr>
          <p:cNvSpPr/>
          <p:nvPr/>
        </p:nvSpPr>
        <p:spPr>
          <a:xfrm>
            <a:off x="2197252" y="4206651"/>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9E16188-9642-6840-5179-F944606C3C0E}"/>
              </a:ext>
            </a:extLst>
          </p:cNvPr>
          <p:cNvSpPr/>
          <p:nvPr/>
        </p:nvSpPr>
        <p:spPr>
          <a:xfrm>
            <a:off x="2799904" y="4888210"/>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AC5C4767-A5CF-7908-CF89-72C7391591EC}"/>
              </a:ext>
            </a:extLst>
          </p:cNvPr>
          <p:cNvSpPr/>
          <p:nvPr/>
        </p:nvSpPr>
        <p:spPr>
          <a:xfrm>
            <a:off x="4002926" y="5545150"/>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C9A26F8F-802E-4B3E-9825-28FF3DBFB749}"/>
              </a:ext>
            </a:extLst>
          </p:cNvPr>
          <p:cNvSpPr/>
          <p:nvPr/>
        </p:nvSpPr>
        <p:spPr>
          <a:xfrm>
            <a:off x="4375962" y="3611977"/>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5A3E45AB-50B3-1A6E-2ADB-7BF6EFB568DE}"/>
              </a:ext>
            </a:extLst>
          </p:cNvPr>
          <p:cNvSpPr/>
          <p:nvPr/>
        </p:nvSpPr>
        <p:spPr>
          <a:xfrm>
            <a:off x="4906734" y="2809217"/>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86AB450-AE4C-A950-342A-EEE29494C72A}"/>
              </a:ext>
            </a:extLst>
          </p:cNvPr>
          <p:cNvSpPr/>
          <p:nvPr/>
        </p:nvSpPr>
        <p:spPr>
          <a:xfrm>
            <a:off x="8120993" y="3898629"/>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067DBBC8-B562-17CF-0254-0F6E40055708}"/>
              </a:ext>
            </a:extLst>
          </p:cNvPr>
          <p:cNvSpPr/>
          <p:nvPr/>
        </p:nvSpPr>
        <p:spPr>
          <a:xfrm>
            <a:off x="6500204" y="4798715"/>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371F4EEF-910E-1A9A-B3CD-F36FC78D07C5}"/>
              </a:ext>
            </a:extLst>
          </p:cNvPr>
          <p:cNvSpPr/>
          <p:nvPr/>
        </p:nvSpPr>
        <p:spPr>
          <a:xfrm>
            <a:off x="6972309" y="5404981"/>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extLst>
              <a:ext uri="{FF2B5EF4-FFF2-40B4-BE49-F238E27FC236}">
                <a16:creationId xmlns:a16="http://schemas.microsoft.com/office/drawing/2014/main" id="{06FC94CE-6496-0293-CD79-40B8CC250384}"/>
              </a:ext>
            </a:extLst>
          </p:cNvPr>
          <p:cNvCxnSpPr>
            <a:stCxn id="25" idx="3"/>
          </p:cNvCxnSpPr>
          <p:nvPr/>
        </p:nvCxnSpPr>
        <p:spPr>
          <a:xfrm flipV="1">
            <a:off x="2164885" y="3429000"/>
            <a:ext cx="392367" cy="528724"/>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251875-0DEA-344F-47BA-BFA21E8AD905}"/>
              </a:ext>
            </a:extLst>
          </p:cNvPr>
          <p:cNvCxnSpPr>
            <a:cxnSpLocks/>
            <a:stCxn id="26" idx="3"/>
          </p:cNvCxnSpPr>
          <p:nvPr/>
        </p:nvCxnSpPr>
        <p:spPr>
          <a:xfrm flipV="1">
            <a:off x="2557252" y="3898629"/>
            <a:ext cx="324950" cy="488022"/>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3F09E9A-0514-14C6-42C6-48E17F1FD01C}"/>
              </a:ext>
            </a:extLst>
          </p:cNvPr>
          <p:cNvCxnSpPr>
            <a:cxnSpLocks/>
            <a:stCxn id="27" idx="3"/>
          </p:cNvCxnSpPr>
          <p:nvPr/>
        </p:nvCxnSpPr>
        <p:spPr>
          <a:xfrm>
            <a:off x="3159904" y="5068210"/>
            <a:ext cx="565481" cy="211615"/>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5E03643-B4FB-4C68-1DB0-48877A99D086}"/>
              </a:ext>
            </a:extLst>
          </p:cNvPr>
          <p:cNvCxnSpPr>
            <a:cxnSpLocks/>
            <a:stCxn id="28" idx="0"/>
          </p:cNvCxnSpPr>
          <p:nvPr/>
        </p:nvCxnSpPr>
        <p:spPr>
          <a:xfrm flipH="1" flipV="1">
            <a:off x="4050335" y="4899532"/>
            <a:ext cx="132591" cy="645618"/>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F3366C7-763C-66D2-DBD1-5AEE97EC7BD2}"/>
              </a:ext>
            </a:extLst>
          </p:cNvPr>
          <p:cNvCxnSpPr>
            <a:cxnSpLocks/>
            <a:stCxn id="29" idx="3"/>
          </p:cNvCxnSpPr>
          <p:nvPr/>
        </p:nvCxnSpPr>
        <p:spPr>
          <a:xfrm>
            <a:off x="4735962" y="3791977"/>
            <a:ext cx="350772" cy="0"/>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21210B-6AD6-29E6-EA6B-D25E0E3DEC41}"/>
              </a:ext>
            </a:extLst>
          </p:cNvPr>
          <p:cNvCxnSpPr>
            <a:cxnSpLocks/>
          </p:cNvCxnSpPr>
          <p:nvPr/>
        </p:nvCxnSpPr>
        <p:spPr>
          <a:xfrm flipH="1">
            <a:off x="5018567" y="3169217"/>
            <a:ext cx="68167" cy="402943"/>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BBBFE98-1FD7-9CD9-D8DE-863339F5C4F1}"/>
              </a:ext>
            </a:extLst>
          </p:cNvPr>
          <p:cNvCxnSpPr>
            <a:cxnSpLocks/>
            <a:stCxn id="32" idx="0"/>
          </p:cNvCxnSpPr>
          <p:nvPr/>
        </p:nvCxnSpPr>
        <p:spPr>
          <a:xfrm flipH="1" flipV="1">
            <a:off x="6620540" y="4363029"/>
            <a:ext cx="59664" cy="435686"/>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2CF7DB2-10DB-1B2E-CB73-1122B0AB4F67}"/>
              </a:ext>
            </a:extLst>
          </p:cNvPr>
          <p:cNvCxnSpPr>
            <a:cxnSpLocks/>
            <a:stCxn id="33" idx="3"/>
          </p:cNvCxnSpPr>
          <p:nvPr/>
        </p:nvCxnSpPr>
        <p:spPr>
          <a:xfrm flipV="1">
            <a:off x="7332309" y="5332977"/>
            <a:ext cx="788684" cy="252004"/>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8B46156-9317-7994-D510-1048A29DF03F}"/>
              </a:ext>
            </a:extLst>
          </p:cNvPr>
          <p:cNvCxnSpPr>
            <a:cxnSpLocks/>
            <a:stCxn id="31" idx="1"/>
          </p:cNvCxnSpPr>
          <p:nvPr/>
        </p:nvCxnSpPr>
        <p:spPr>
          <a:xfrm flipH="1" flipV="1">
            <a:off x="7846955" y="3998679"/>
            <a:ext cx="274038" cy="79950"/>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9D7BDE-14A8-428E-0157-0AA9B726690C}"/>
              </a:ext>
            </a:extLst>
          </p:cNvPr>
          <p:cNvCxnSpPr>
            <a:cxnSpLocks/>
          </p:cNvCxnSpPr>
          <p:nvPr/>
        </p:nvCxnSpPr>
        <p:spPr>
          <a:xfrm>
            <a:off x="1830743" y="3954662"/>
            <a:ext cx="275917" cy="80930"/>
          </a:xfrm>
          <a:prstGeom prst="line">
            <a:avLst/>
          </a:prstGeom>
          <a:ln w="952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5CF7D26E-485C-9F79-848E-C91ADEAD9908}"/>
              </a:ext>
            </a:extLst>
          </p:cNvPr>
          <p:cNvCxnSpPr>
            <a:cxnSpLocks/>
          </p:cNvCxnSpPr>
          <p:nvPr/>
        </p:nvCxnSpPr>
        <p:spPr>
          <a:xfrm>
            <a:off x="2223110" y="4305721"/>
            <a:ext cx="286184" cy="190412"/>
          </a:xfrm>
          <a:prstGeom prst="line">
            <a:avLst/>
          </a:prstGeom>
          <a:ln w="952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F1082C43-01BC-0902-6120-623B00EAFDD7}"/>
              </a:ext>
            </a:extLst>
          </p:cNvPr>
          <p:cNvCxnSpPr>
            <a:cxnSpLocks/>
          </p:cNvCxnSpPr>
          <p:nvPr/>
        </p:nvCxnSpPr>
        <p:spPr>
          <a:xfrm flipV="1">
            <a:off x="2834954" y="5093465"/>
            <a:ext cx="288000" cy="65250"/>
          </a:xfrm>
          <a:prstGeom prst="line">
            <a:avLst/>
          </a:prstGeom>
          <a:ln w="952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FF6E3208-C170-4755-7984-38A1BDB0130E}"/>
              </a:ext>
            </a:extLst>
          </p:cNvPr>
          <p:cNvCxnSpPr>
            <a:cxnSpLocks/>
          </p:cNvCxnSpPr>
          <p:nvPr/>
        </p:nvCxnSpPr>
        <p:spPr>
          <a:xfrm flipV="1">
            <a:off x="4038926" y="5627275"/>
            <a:ext cx="288000" cy="65250"/>
          </a:xfrm>
          <a:prstGeom prst="line">
            <a:avLst/>
          </a:prstGeom>
          <a:ln w="9525"/>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8658FBB-51AD-2490-B5BF-4EAF7E65D738}"/>
              </a:ext>
            </a:extLst>
          </p:cNvPr>
          <p:cNvCxnSpPr>
            <a:cxnSpLocks/>
          </p:cNvCxnSpPr>
          <p:nvPr/>
        </p:nvCxnSpPr>
        <p:spPr>
          <a:xfrm flipV="1">
            <a:off x="4411962" y="3893251"/>
            <a:ext cx="28800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B3DB435C-894C-DA0F-5FD9-112D8BDDFBDB}"/>
              </a:ext>
            </a:extLst>
          </p:cNvPr>
          <p:cNvCxnSpPr>
            <a:cxnSpLocks/>
          </p:cNvCxnSpPr>
          <p:nvPr/>
        </p:nvCxnSpPr>
        <p:spPr>
          <a:xfrm flipV="1">
            <a:off x="6536204" y="4971458"/>
            <a:ext cx="28800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022CE7A-53E5-CDB9-C316-5459B80274A0}"/>
              </a:ext>
            </a:extLst>
          </p:cNvPr>
          <p:cNvCxnSpPr>
            <a:cxnSpLocks/>
          </p:cNvCxnSpPr>
          <p:nvPr/>
        </p:nvCxnSpPr>
        <p:spPr>
          <a:xfrm>
            <a:off x="4951125" y="2960171"/>
            <a:ext cx="271217" cy="106535"/>
          </a:xfrm>
          <a:prstGeom prst="line">
            <a:avLst/>
          </a:prstGeom>
          <a:ln w="9525"/>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BEC718BA-0209-3301-D4E5-B78327927881}"/>
              </a:ext>
            </a:extLst>
          </p:cNvPr>
          <p:cNvCxnSpPr>
            <a:cxnSpLocks/>
          </p:cNvCxnSpPr>
          <p:nvPr/>
        </p:nvCxnSpPr>
        <p:spPr>
          <a:xfrm>
            <a:off x="7002980" y="5491882"/>
            <a:ext cx="271217" cy="106535"/>
          </a:xfrm>
          <a:prstGeom prst="line">
            <a:avLst/>
          </a:prstGeom>
          <a:ln w="952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56EF78D-9810-B414-92E4-B7ABD9C507FF}"/>
              </a:ext>
            </a:extLst>
          </p:cNvPr>
          <p:cNvCxnSpPr>
            <a:cxnSpLocks/>
          </p:cNvCxnSpPr>
          <p:nvPr/>
        </p:nvCxnSpPr>
        <p:spPr>
          <a:xfrm flipV="1">
            <a:off x="8163019" y="3971977"/>
            <a:ext cx="282924" cy="212038"/>
          </a:xfrm>
          <a:prstGeom prst="line">
            <a:avLst/>
          </a:prstGeom>
          <a:ln w="9525"/>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A810424D-0733-664B-6B9E-6FB34FFE7621}"/>
              </a:ext>
            </a:extLst>
          </p:cNvPr>
          <p:cNvSpPr/>
          <p:nvPr/>
        </p:nvSpPr>
        <p:spPr>
          <a:xfrm>
            <a:off x="5290266" y="1316487"/>
            <a:ext cx="2768585" cy="1047203"/>
          </a:xfrm>
          <a:prstGeom prst="rect">
            <a:avLst/>
          </a:prstGeom>
          <a:solidFill>
            <a:schemeClr val="tx1"/>
          </a:solidFill>
          <a:ln w="28575">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Connector 79">
            <a:extLst>
              <a:ext uri="{FF2B5EF4-FFF2-40B4-BE49-F238E27FC236}">
                <a16:creationId xmlns:a16="http://schemas.microsoft.com/office/drawing/2014/main" id="{EF831F2F-7106-8D35-A2AE-4023E38E3569}"/>
              </a:ext>
            </a:extLst>
          </p:cNvPr>
          <p:cNvCxnSpPr>
            <a:cxnSpLocks/>
            <a:stCxn id="78" idx="0"/>
          </p:cNvCxnSpPr>
          <p:nvPr/>
        </p:nvCxnSpPr>
        <p:spPr>
          <a:xfrm>
            <a:off x="6674559" y="1316487"/>
            <a:ext cx="5645" cy="1185154"/>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BBC25971-E646-1164-0B36-D0B2FD67FBF9}"/>
              </a:ext>
            </a:extLst>
          </p:cNvPr>
          <p:cNvGrpSpPr/>
          <p:nvPr/>
        </p:nvGrpSpPr>
        <p:grpSpPr>
          <a:xfrm>
            <a:off x="5574865" y="1399535"/>
            <a:ext cx="437208" cy="108000"/>
            <a:chOff x="5835667" y="1462902"/>
            <a:chExt cx="437208" cy="108000"/>
          </a:xfrm>
        </p:grpSpPr>
        <p:sp>
          <p:nvSpPr>
            <p:cNvPr id="81" name="Oval 80">
              <a:extLst>
                <a:ext uri="{FF2B5EF4-FFF2-40B4-BE49-F238E27FC236}">
                  <a16:creationId xmlns:a16="http://schemas.microsoft.com/office/drawing/2014/main" id="{F3483D8D-65DD-EEA7-DB35-E2752EEC482F}"/>
                </a:ext>
              </a:extLst>
            </p:cNvPr>
            <p:cNvSpPr>
              <a:spLocks noChangeAspect="1"/>
            </p:cNvSpPr>
            <p:nvPr/>
          </p:nvSpPr>
          <p:spPr>
            <a:xfrm>
              <a:off x="6000271" y="146290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Connector 82">
              <a:extLst>
                <a:ext uri="{FF2B5EF4-FFF2-40B4-BE49-F238E27FC236}">
                  <a16:creationId xmlns:a16="http://schemas.microsoft.com/office/drawing/2014/main" id="{9C7F5FDE-1951-324C-3FBF-184295AE19A0}"/>
                </a:ext>
              </a:extLst>
            </p:cNvPr>
            <p:cNvCxnSpPr/>
            <p:nvPr/>
          </p:nvCxnSpPr>
          <p:spPr>
            <a:xfrm>
              <a:off x="5835667" y="1516902"/>
              <a:ext cx="437208"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87" name="Group 86">
            <a:extLst>
              <a:ext uri="{FF2B5EF4-FFF2-40B4-BE49-F238E27FC236}">
                <a16:creationId xmlns:a16="http://schemas.microsoft.com/office/drawing/2014/main" id="{9A3F721A-2C90-6325-F5CD-93E1F41C3B86}"/>
              </a:ext>
            </a:extLst>
          </p:cNvPr>
          <p:cNvGrpSpPr/>
          <p:nvPr/>
        </p:nvGrpSpPr>
        <p:grpSpPr>
          <a:xfrm>
            <a:off x="5939006" y="1488981"/>
            <a:ext cx="437208" cy="108000"/>
            <a:chOff x="5835667" y="1462902"/>
            <a:chExt cx="437208" cy="108000"/>
          </a:xfrm>
        </p:grpSpPr>
        <p:sp>
          <p:nvSpPr>
            <p:cNvPr id="88" name="Oval 87">
              <a:extLst>
                <a:ext uri="{FF2B5EF4-FFF2-40B4-BE49-F238E27FC236}">
                  <a16:creationId xmlns:a16="http://schemas.microsoft.com/office/drawing/2014/main" id="{EBBD0747-4683-58D6-8E49-1EC515009C9B}"/>
                </a:ext>
              </a:extLst>
            </p:cNvPr>
            <p:cNvSpPr>
              <a:spLocks noChangeAspect="1"/>
            </p:cNvSpPr>
            <p:nvPr/>
          </p:nvSpPr>
          <p:spPr>
            <a:xfrm>
              <a:off x="6000271" y="146290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9" name="Straight Connector 88">
              <a:extLst>
                <a:ext uri="{FF2B5EF4-FFF2-40B4-BE49-F238E27FC236}">
                  <a16:creationId xmlns:a16="http://schemas.microsoft.com/office/drawing/2014/main" id="{F765B099-198E-04F9-AEA3-0DA60B6A545F}"/>
                </a:ext>
              </a:extLst>
            </p:cNvPr>
            <p:cNvCxnSpPr/>
            <p:nvPr/>
          </p:nvCxnSpPr>
          <p:spPr>
            <a:xfrm>
              <a:off x="5835667" y="1516902"/>
              <a:ext cx="437208"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90" name="Group 89">
            <a:extLst>
              <a:ext uri="{FF2B5EF4-FFF2-40B4-BE49-F238E27FC236}">
                <a16:creationId xmlns:a16="http://schemas.microsoft.com/office/drawing/2014/main" id="{1EE0BCFE-13F8-8EE2-8E7B-A61AD523FE46}"/>
              </a:ext>
            </a:extLst>
          </p:cNvPr>
          <p:cNvGrpSpPr/>
          <p:nvPr/>
        </p:nvGrpSpPr>
        <p:grpSpPr>
          <a:xfrm>
            <a:off x="6026215" y="1589955"/>
            <a:ext cx="437208" cy="108000"/>
            <a:chOff x="5835667" y="1462902"/>
            <a:chExt cx="437208" cy="108000"/>
          </a:xfrm>
        </p:grpSpPr>
        <p:sp>
          <p:nvSpPr>
            <p:cNvPr id="91" name="Oval 90">
              <a:extLst>
                <a:ext uri="{FF2B5EF4-FFF2-40B4-BE49-F238E27FC236}">
                  <a16:creationId xmlns:a16="http://schemas.microsoft.com/office/drawing/2014/main" id="{FB1EC18B-DCA7-C9D8-B3E8-605745B4AA0C}"/>
                </a:ext>
              </a:extLst>
            </p:cNvPr>
            <p:cNvSpPr>
              <a:spLocks noChangeAspect="1"/>
            </p:cNvSpPr>
            <p:nvPr/>
          </p:nvSpPr>
          <p:spPr>
            <a:xfrm>
              <a:off x="6000271" y="146290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2" name="Straight Connector 91">
              <a:extLst>
                <a:ext uri="{FF2B5EF4-FFF2-40B4-BE49-F238E27FC236}">
                  <a16:creationId xmlns:a16="http://schemas.microsoft.com/office/drawing/2014/main" id="{8F3DCD50-6C53-5987-6FC8-38442C5CEE85}"/>
                </a:ext>
              </a:extLst>
            </p:cNvPr>
            <p:cNvCxnSpPr/>
            <p:nvPr/>
          </p:nvCxnSpPr>
          <p:spPr>
            <a:xfrm>
              <a:off x="5835667" y="1516902"/>
              <a:ext cx="437208"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93" name="Group 92">
            <a:extLst>
              <a:ext uri="{FF2B5EF4-FFF2-40B4-BE49-F238E27FC236}">
                <a16:creationId xmlns:a16="http://schemas.microsoft.com/office/drawing/2014/main" id="{4A44C312-3383-B576-5180-4C62B28463FC}"/>
              </a:ext>
            </a:extLst>
          </p:cNvPr>
          <p:cNvGrpSpPr/>
          <p:nvPr/>
        </p:nvGrpSpPr>
        <p:grpSpPr>
          <a:xfrm>
            <a:off x="6178074" y="1690929"/>
            <a:ext cx="437208" cy="108000"/>
            <a:chOff x="5835667" y="1462902"/>
            <a:chExt cx="437208" cy="108000"/>
          </a:xfrm>
        </p:grpSpPr>
        <p:sp>
          <p:nvSpPr>
            <p:cNvPr id="94" name="Oval 93">
              <a:extLst>
                <a:ext uri="{FF2B5EF4-FFF2-40B4-BE49-F238E27FC236}">
                  <a16:creationId xmlns:a16="http://schemas.microsoft.com/office/drawing/2014/main" id="{BD715264-FCCE-BC7B-A5F5-24A6997B2F69}"/>
                </a:ext>
              </a:extLst>
            </p:cNvPr>
            <p:cNvSpPr>
              <a:spLocks noChangeAspect="1"/>
            </p:cNvSpPr>
            <p:nvPr/>
          </p:nvSpPr>
          <p:spPr>
            <a:xfrm>
              <a:off x="6000271" y="146290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5" name="Straight Connector 94">
              <a:extLst>
                <a:ext uri="{FF2B5EF4-FFF2-40B4-BE49-F238E27FC236}">
                  <a16:creationId xmlns:a16="http://schemas.microsoft.com/office/drawing/2014/main" id="{A084C09F-A63B-8348-8CAF-F2B3D916A9FE}"/>
                </a:ext>
              </a:extLst>
            </p:cNvPr>
            <p:cNvCxnSpPr/>
            <p:nvPr/>
          </p:nvCxnSpPr>
          <p:spPr>
            <a:xfrm>
              <a:off x="5835667" y="1516902"/>
              <a:ext cx="437208"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99" name="Group 98">
            <a:extLst>
              <a:ext uri="{FF2B5EF4-FFF2-40B4-BE49-F238E27FC236}">
                <a16:creationId xmlns:a16="http://schemas.microsoft.com/office/drawing/2014/main" id="{D3A3AC5E-5F0E-D14E-57BB-B89901DBE182}"/>
              </a:ext>
            </a:extLst>
          </p:cNvPr>
          <p:cNvGrpSpPr/>
          <p:nvPr/>
        </p:nvGrpSpPr>
        <p:grpSpPr>
          <a:xfrm>
            <a:off x="6377058" y="1785034"/>
            <a:ext cx="437208" cy="108000"/>
            <a:chOff x="5835667" y="1462902"/>
            <a:chExt cx="437208" cy="108000"/>
          </a:xfrm>
        </p:grpSpPr>
        <p:sp>
          <p:nvSpPr>
            <p:cNvPr id="100" name="Oval 99">
              <a:extLst>
                <a:ext uri="{FF2B5EF4-FFF2-40B4-BE49-F238E27FC236}">
                  <a16:creationId xmlns:a16="http://schemas.microsoft.com/office/drawing/2014/main" id="{BA2990F7-AA5A-57D2-2976-07D7D0BD32CF}"/>
                </a:ext>
              </a:extLst>
            </p:cNvPr>
            <p:cNvSpPr>
              <a:spLocks noChangeAspect="1"/>
            </p:cNvSpPr>
            <p:nvPr/>
          </p:nvSpPr>
          <p:spPr>
            <a:xfrm>
              <a:off x="6000271" y="146290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1" name="Straight Connector 100">
              <a:extLst>
                <a:ext uri="{FF2B5EF4-FFF2-40B4-BE49-F238E27FC236}">
                  <a16:creationId xmlns:a16="http://schemas.microsoft.com/office/drawing/2014/main" id="{11D84113-35A4-38B6-49BF-A77CB81406D4}"/>
                </a:ext>
              </a:extLst>
            </p:cNvPr>
            <p:cNvCxnSpPr/>
            <p:nvPr/>
          </p:nvCxnSpPr>
          <p:spPr>
            <a:xfrm>
              <a:off x="5835667" y="1516902"/>
              <a:ext cx="437208"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48D35FB6-2A87-5CDF-014D-18CB93436750}"/>
              </a:ext>
            </a:extLst>
          </p:cNvPr>
          <p:cNvGrpSpPr/>
          <p:nvPr/>
        </p:nvGrpSpPr>
        <p:grpSpPr>
          <a:xfrm>
            <a:off x="6468430" y="1902300"/>
            <a:ext cx="437208" cy="108000"/>
            <a:chOff x="5835667" y="1462902"/>
            <a:chExt cx="437208" cy="108000"/>
          </a:xfrm>
        </p:grpSpPr>
        <p:sp>
          <p:nvSpPr>
            <p:cNvPr id="103" name="Oval 102">
              <a:extLst>
                <a:ext uri="{FF2B5EF4-FFF2-40B4-BE49-F238E27FC236}">
                  <a16:creationId xmlns:a16="http://schemas.microsoft.com/office/drawing/2014/main" id="{F03402AC-701C-021C-C80B-2D84675149FC}"/>
                </a:ext>
              </a:extLst>
            </p:cNvPr>
            <p:cNvSpPr>
              <a:spLocks noChangeAspect="1"/>
            </p:cNvSpPr>
            <p:nvPr/>
          </p:nvSpPr>
          <p:spPr>
            <a:xfrm>
              <a:off x="6000271" y="146290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4" name="Straight Connector 103">
              <a:extLst>
                <a:ext uri="{FF2B5EF4-FFF2-40B4-BE49-F238E27FC236}">
                  <a16:creationId xmlns:a16="http://schemas.microsoft.com/office/drawing/2014/main" id="{D836541B-B16A-FA6A-A532-1BB2E88D4E9E}"/>
                </a:ext>
              </a:extLst>
            </p:cNvPr>
            <p:cNvCxnSpPr/>
            <p:nvPr/>
          </p:nvCxnSpPr>
          <p:spPr>
            <a:xfrm>
              <a:off x="5835667" y="1516902"/>
              <a:ext cx="437208"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928E4305-77E1-896B-66D4-1078BBC0959B}"/>
              </a:ext>
            </a:extLst>
          </p:cNvPr>
          <p:cNvGrpSpPr/>
          <p:nvPr/>
        </p:nvGrpSpPr>
        <p:grpSpPr>
          <a:xfrm>
            <a:off x="6725250" y="1994787"/>
            <a:ext cx="437208" cy="108000"/>
            <a:chOff x="5835667" y="1462902"/>
            <a:chExt cx="437208" cy="108000"/>
          </a:xfrm>
        </p:grpSpPr>
        <p:sp>
          <p:nvSpPr>
            <p:cNvPr id="106" name="Oval 105">
              <a:extLst>
                <a:ext uri="{FF2B5EF4-FFF2-40B4-BE49-F238E27FC236}">
                  <a16:creationId xmlns:a16="http://schemas.microsoft.com/office/drawing/2014/main" id="{46DF0CCD-E316-320F-53D3-2F3BDE071CAF}"/>
                </a:ext>
              </a:extLst>
            </p:cNvPr>
            <p:cNvSpPr>
              <a:spLocks noChangeAspect="1"/>
            </p:cNvSpPr>
            <p:nvPr/>
          </p:nvSpPr>
          <p:spPr>
            <a:xfrm>
              <a:off x="6000271" y="146290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7" name="Straight Connector 106">
              <a:extLst>
                <a:ext uri="{FF2B5EF4-FFF2-40B4-BE49-F238E27FC236}">
                  <a16:creationId xmlns:a16="http://schemas.microsoft.com/office/drawing/2014/main" id="{504C821E-49D1-1E36-D006-AF25315526BE}"/>
                </a:ext>
              </a:extLst>
            </p:cNvPr>
            <p:cNvCxnSpPr/>
            <p:nvPr/>
          </p:nvCxnSpPr>
          <p:spPr>
            <a:xfrm>
              <a:off x="5835667" y="1516902"/>
              <a:ext cx="437208"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08" name="Group 107">
            <a:extLst>
              <a:ext uri="{FF2B5EF4-FFF2-40B4-BE49-F238E27FC236}">
                <a16:creationId xmlns:a16="http://schemas.microsoft.com/office/drawing/2014/main" id="{88857524-0F0C-4414-3C19-C7240A955890}"/>
              </a:ext>
            </a:extLst>
          </p:cNvPr>
          <p:cNvGrpSpPr/>
          <p:nvPr/>
        </p:nvGrpSpPr>
        <p:grpSpPr>
          <a:xfrm>
            <a:off x="6889854" y="2120792"/>
            <a:ext cx="437208" cy="108000"/>
            <a:chOff x="5835667" y="1462902"/>
            <a:chExt cx="437208" cy="108000"/>
          </a:xfrm>
        </p:grpSpPr>
        <p:sp>
          <p:nvSpPr>
            <p:cNvPr id="109" name="Oval 108">
              <a:extLst>
                <a:ext uri="{FF2B5EF4-FFF2-40B4-BE49-F238E27FC236}">
                  <a16:creationId xmlns:a16="http://schemas.microsoft.com/office/drawing/2014/main" id="{685A8E85-675C-51F7-D0C8-5E9529C1F779}"/>
                </a:ext>
              </a:extLst>
            </p:cNvPr>
            <p:cNvSpPr>
              <a:spLocks noChangeAspect="1"/>
            </p:cNvSpPr>
            <p:nvPr/>
          </p:nvSpPr>
          <p:spPr>
            <a:xfrm>
              <a:off x="6000271" y="146290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0" name="Straight Connector 109">
              <a:extLst>
                <a:ext uri="{FF2B5EF4-FFF2-40B4-BE49-F238E27FC236}">
                  <a16:creationId xmlns:a16="http://schemas.microsoft.com/office/drawing/2014/main" id="{E7CD46A8-22FF-542F-679B-52281EFDE88D}"/>
                </a:ext>
              </a:extLst>
            </p:cNvPr>
            <p:cNvCxnSpPr/>
            <p:nvPr/>
          </p:nvCxnSpPr>
          <p:spPr>
            <a:xfrm>
              <a:off x="5835667" y="1516902"/>
              <a:ext cx="437208"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7E3F3C9E-4341-BB0F-3114-92BF89C23EB1}"/>
              </a:ext>
            </a:extLst>
          </p:cNvPr>
          <p:cNvGrpSpPr/>
          <p:nvPr/>
        </p:nvGrpSpPr>
        <p:grpSpPr>
          <a:xfrm>
            <a:off x="7363144" y="2208137"/>
            <a:ext cx="437208" cy="108000"/>
            <a:chOff x="5835667" y="1462902"/>
            <a:chExt cx="437208" cy="108000"/>
          </a:xfrm>
        </p:grpSpPr>
        <p:sp>
          <p:nvSpPr>
            <p:cNvPr id="112" name="Oval 111">
              <a:extLst>
                <a:ext uri="{FF2B5EF4-FFF2-40B4-BE49-F238E27FC236}">
                  <a16:creationId xmlns:a16="http://schemas.microsoft.com/office/drawing/2014/main" id="{B326A6C5-DEF5-6A47-FCE3-DE1EC5DE9FE6}"/>
                </a:ext>
              </a:extLst>
            </p:cNvPr>
            <p:cNvSpPr>
              <a:spLocks noChangeAspect="1"/>
            </p:cNvSpPr>
            <p:nvPr/>
          </p:nvSpPr>
          <p:spPr>
            <a:xfrm>
              <a:off x="6000271" y="146290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3" name="Straight Connector 112">
              <a:extLst>
                <a:ext uri="{FF2B5EF4-FFF2-40B4-BE49-F238E27FC236}">
                  <a16:creationId xmlns:a16="http://schemas.microsoft.com/office/drawing/2014/main" id="{0EE38C94-52D1-5A17-1B95-29E7C0B3B0D2}"/>
                </a:ext>
              </a:extLst>
            </p:cNvPr>
            <p:cNvCxnSpPr/>
            <p:nvPr/>
          </p:nvCxnSpPr>
          <p:spPr>
            <a:xfrm>
              <a:off x="5835667" y="1516902"/>
              <a:ext cx="437208"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117" name="TextBox 116">
            <a:extLst>
              <a:ext uri="{FF2B5EF4-FFF2-40B4-BE49-F238E27FC236}">
                <a16:creationId xmlns:a16="http://schemas.microsoft.com/office/drawing/2014/main" id="{00A2A0D3-F639-7891-4DE1-E402F92538B1}"/>
              </a:ext>
            </a:extLst>
          </p:cNvPr>
          <p:cNvSpPr txBox="1"/>
          <p:nvPr/>
        </p:nvSpPr>
        <p:spPr>
          <a:xfrm>
            <a:off x="5341603" y="2028592"/>
            <a:ext cx="397866" cy="276999"/>
          </a:xfrm>
          <a:prstGeom prst="rect">
            <a:avLst/>
          </a:prstGeom>
          <a:noFill/>
        </p:spPr>
        <p:txBody>
          <a:bodyPr wrap="none" rtlCol="0">
            <a:spAutoFit/>
          </a:bodyPr>
          <a:lstStyle/>
          <a:p>
            <a:r>
              <a:rPr lang="en-GB" sz="1200" dirty="0">
                <a:solidFill>
                  <a:schemeClr val="bg1"/>
                </a:solidFill>
                <a:latin typeface="Arial" panose="020B0604020202020204" pitchFamily="34" charset="0"/>
                <a:cs typeface="Arial" panose="020B0604020202020204" pitchFamily="34" charset="0"/>
              </a:rPr>
              <a:t>-</a:t>
            </a:r>
            <a:r>
              <a:rPr lang="en-GB" sz="1200" dirty="0" err="1">
                <a:solidFill>
                  <a:schemeClr val="bg1"/>
                </a:solidFill>
                <a:latin typeface="Arial" panose="020B0604020202020204" pitchFamily="34" charset="0"/>
                <a:cs typeface="Arial" panose="020B0604020202020204" pitchFamily="34" charset="0"/>
              </a:rPr>
              <a:t>ve</a:t>
            </a:r>
            <a:endParaRPr lang="en-GB" sz="1200" dirty="0">
              <a:solidFill>
                <a:schemeClr val="bg1"/>
              </a:solidFill>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B2358A11-ECFF-7903-01DA-DE8B01B99004}"/>
              </a:ext>
            </a:extLst>
          </p:cNvPr>
          <p:cNvSpPr txBox="1"/>
          <p:nvPr/>
        </p:nvSpPr>
        <p:spPr>
          <a:xfrm>
            <a:off x="7532415" y="1344767"/>
            <a:ext cx="436338" cy="276999"/>
          </a:xfrm>
          <a:prstGeom prst="rect">
            <a:avLst/>
          </a:prstGeom>
          <a:noFill/>
        </p:spPr>
        <p:txBody>
          <a:bodyPr wrap="none" rtlCol="0">
            <a:spAutoFit/>
          </a:bodyPr>
          <a:lstStyle/>
          <a:p>
            <a:r>
              <a:rPr lang="en-GB" sz="1200" dirty="0">
                <a:solidFill>
                  <a:schemeClr val="bg1"/>
                </a:solidFill>
                <a:latin typeface="Arial" panose="020B0604020202020204" pitchFamily="34" charset="0"/>
                <a:cs typeface="Arial" panose="020B0604020202020204" pitchFamily="34" charset="0"/>
              </a:rPr>
              <a:t>+</a:t>
            </a:r>
            <a:r>
              <a:rPr lang="en-GB" sz="1200" dirty="0" err="1">
                <a:solidFill>
                  <a:schemeClr val="bg1"/>
                </a:solidFill>
                <a:latin typeface="Arial" panose="020B0604020202020204" pitchFamily="34" charset="0"/>
                <a:cs typeface="Arial" panose="020B0604020202020204" pitchFamily="34" charset="0"/>
              </a:rPr>
              <a:t>ve</a:t>
            </a:r>
            <a:endParaRPr lang="en-GB" sz="1200" dirty="0">
              <a:solidFill>
                <a:schemeClr val="bg1"/>
              </a:solidFill>
              <a:latin typeface="Arial" panose="020B0604020202020204" pitchFamily="34" charset="0"/>
              <a:cs typeface="Arial" panose="020B0604020202020204" pitchFamily="34" charset="0"/>
            </a:endParaRPr>
          </a:p>
        </p:txBody>
      </p:sp>
      <p:sp>
        <p:nvSpPr>
          <p:cNvPr id="119" name="TextBox 118">
            <a:extLst>
              <a:ext uri="{FF2B5EF4-FFF2-40B4-BE49-F238E27FC236}">
                <a16:creationId xmlns:a16="http://schemas.microsoft.com/office/drawing/2014/main" id="{958776E5-0964-21A3-2A0E-F9C479FF24D1}"/>
              </a:ext>
            </a:extLst>
          </p:cNvPr>
          <p:cNvSpPr txBox="1"/>
          <p:nvPr/>
        </p:nvSpPr>
        <p:spPr>
          <a:xfrm>
            <a:off x="5293514" y="2387488"/>
            <a:ext cx="2768585" cy="307777"/>
          </a:xfrm>
          <a:prstGeom prst="rect">
            <a:avLst/>
          </a:prstGeom>
          <a:noFill/>
        </p:spPr>
        <p:txBody>
          <a:bodyPr wrap="square" rtlCol="0">
            <a:spAutoFit/>
          </a:bodyPr>
          <a:lstStyle/>
          <a:p>
            <a:pPr algn="ctr"/>
            <a:r>
              <a:rPr lang="en-GB" sz="1400" dirty="0">
                <a:solidFill>
                  <a:srgbClr val="FF38BB"/>
                </a:solidFill>
                <a:latin typeface="Arial" panose="020B0604020202020204" pitchFamily="34" charset="0"/>
                <a:cs typeface="Arial" panose="020B0604020202020204" pitchFamily="34" charset="0"/>
              </a:rPr>
              <a:t>Effect size (stability ~ diversity)</a:t>
            </a:r>
          </a:p>
        </p:txBody>
      </p:sp>
      <p:sp>
        <p:nvSpPr>
          <p:cNvPr id="120" name="TextBox 119">
            <a:extLst>
              <a:ext uri="{FF2B5EF4-FFF2-40B4-BE49-F238E27FC236}">
                <a16:creationId xmlns:a16="http://schemas.microsoft.com/office/drawing/2014/main" id="{05C9642D-361E-FFCF-145B-3813F2333DD8}"/>
              </a:ext>
            </a:extLst>
          </p:cNvPr>
          <p:cNvSpPr txBox="1"/>
          <p:nvPr/>
        </p:nvSpPr>
        <p:spPr>
          <a:xfrm rot="16200000">
            <a:off x="4590214" y="1677620"/>
            <a:ext cx="1029599" cy="307777"/>
          </a:xfrm>
          <a:prstGeom prst="rect">
            <a:avLst/>
          </a:prstGeom>
          <a:noFill/>
        </p:spPr>
        <p:txBody>
          <a:bodyPr wrap="square" rtlCol="0">
            <a:spAutoFit/>
          </a:bodyPr>
          <a:lstStyle/>
          <a:p>
            <a:pPr algn="ctr"/>
            <a:r>
              <a:rPr lang="en-GB" sz="1400" dirty="0">
                <a:solidFill>
                  <a:srgbClr val="FF38BB"/>
                </a:solidFill>
                <a:latin typeface="Arial" panose="020B0604020202020204" pitchFamily="34" charset="0"/>
                <a:cs typeface="Arial" panose="020B0604020202020204" pitchFamily="34" charset="0"/>
              </a:rPr>
              <a:t>Study</a:t>
            </a:r>
          </a:p>
        </p:txBody>
      </p:sp>
    </p:spTree>
    <p:extLst>
      <p:ext uri="{BB962C8B-B14F-4D97-AF65-F5344CB8AC3E}">
        <p14:creationId xmlns:p14="http://schemas.microsoft.com/office/powerpoint/2010/main" val="67968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F9280D-4F37-CFCF-A774-C10B61460AC0}"/>
              </a:ext>
            </a:extLst>
          </p:cNvPr>
          <p:cNvSpPr txBox="1"/>
          <p:nvPr/>
        </p:nvSpPr>
        <p:spPr>
          <a:xfrm>
            <a:off x="400158" y="380928"/>
            <a:ext cx="5362365" cy="769441"/>
          </a:xfrm>
          <a:prstGeom prst="rect">
            <a:avLst/>
          </a:prstGeom>
          <a:noFill/>
        </p:spPr>
        <p:txBody>
          <a:bodyPr wrap="none" rtlCol="0">
            <a:spAutoFit/>
          </a:bodyPr>
          <a:lstStyle/>
          <a:p>
            <a:r>
              <a:rPr lang="en-GB" sz="4400" b="1" dirty="0">
                <a:latin typeface="Arial" panose="020B0604020202020204" pitchFamily="34" charset="0"/>
                <a:cs typeface="Arial" panose="020B0604020202020204" pitchFamily="34" charset="0"/>
              </a:rPr>
              <a:t>Ecological Stability</a:t>
            </a:r>
          </a:p>
        </p:txBody>
      </p:sp>
      <p:sp>
        <p:nvSpPr>
          <p:cNvPr id="3" name="TextBox 2">
            <a:extLst>
              <a:ext uri="{FF2B5EF4-FFF2-40B4-BE49-F238E27FC236}">
                <a16:creationId xmlns:a16="http://schemas.microsoft.com/office/drawing/2014/main" id="{7A381D04-413B-949E-E866-7480E731DC4E}"/>
              </a:ext>
            </a:extLst>
          </p:cNvPr>
          <p:cNvSpPr txBox="1"/>
          <p:nvPr/>
        </p:nvSpPr>
        <p:spPr>
          <a:xfrm>
            <a:off x="3795985" y="1355639"/>
            <a:ext cx="5098633" cy="2246769"/>
          </a:xfrm>
          <a:prstGeom prst="rect">
            <a:avLst/>
          </a:prstGeom>
          <a:solidFill>
            <a:srgbClr val="000000">
              <a:alpha val="40000"/>
            </a:srgbClr>
          </a:solidFill>
        </p:spPr>
        <p:txBody>
          <a:bodyPr wrap="square" rtlCol="0">
            <a:spAutoFit/>
          </a:bodyPr>
          <a:lstStyle/>
          <a:p>
            <a:pPr algn="ctr"/>
            <a:r>
              <a:rPr lang="en-GB" sz="2800" i="1" dirty="0">
                <a:latin typeface="Arial" panose="020B0604020202020204" pitchFamily="34" charset="0"/>
                <a:cs typeface="Arial" panose="020B0604020202020204" pitchFamily="34" charset="0"/>
              </a:rPr>
              <a:t>“…the central framework to understand an ecosystem's ability to absorb or recover from environmental change.”</a:t>
            </a:r>
          </a:p>
          <a:p>
            <a:pPr algn="r"/>
            <a:endParaRPr lang="en-GB" sz="1400" dirty="0">
              <a:latin typeface="Arial" panose="020B0604020202020204" pitchFamily="34" charset="0"/>
              <a:cs typeface="Arial" panose="020B0604020202020204" pitchFamily="34" charset="0"/>
            </a:endParaRPr>
          </a:p>
          <a:p>
            <a:pPr algn="r"/>
            <a:r>
              <a:rPr lang="en-GB" sz="1400" dirty="0">
                <a:latin typeface="Arial" panose="020B0604020202020204" pitchFamily="34" charset="0"/>
                <a:cs typeface="Arial" panose="020B0604020202020204" pitchFamily="34" charset="0"/>
              </a:rPr>
              <a:t>Hillebrand </a:t>
            </a:r>
            <a:r>
              <a:rPr lang="en-GB" sz="1400" i="1" dirty="0">
                <a:latin typeface="Arial" panose="020B0604020202020204" pitchFamily="34" charset="0"/>
                <a:cs typeface="Arial" panose="020B0604020202020204" pitchFamily="34" charset="0"/>
              </a:rPr>
              <a:t>et al.</a:t>
            </a:r>
            <a:r>
              <a:rPr lang="en-GB" sz="1400" dirty="0">
                <a:latin typeface="Arial" panose="020B0604020202020204" pitchFamily="34" charset="0"/>
                <a:cs typeface="Arial" panose="020B0604020202020204" pitchFamily="34" charset="0"/>
              </a:rPr>
              <a:t> (2018) </a:t>
            </a:r>
            <a:r>
              <a:rPr lang="en-GB" sz="1400" i="1" dirty="0">
                <a:latin typeface="Arial" panose="020B0604020202020204" pitchFamily="34" charset="0"/>
                <a:cs typeface="Arial" panose="020B0604020202020204" pitchFamily="34" charset="0"/>
              </a:rPr>
              <a:t>Ecology Letters</a:t>
            </a:r>
          </a:p>
        </p:txBody>
      </p:sp>
      <p:sp>
        <p:nvSpPr>
          <p:cNvPr id="4" name="TextBox 3">
            <a:extLst>
              <a:ext uri="{FF2B5EF4-FFF2-40B4-BE49-F238E27FC236}">
                <a16:creationId xmlns:a16="http://schemas.microsoft.com/office/drawing/2014/main" id="{0CC8FE69-5DF8-E3C3-0D98-936B2EE69D2F}"/>
              </a:ext>
            </a:extLst>
          </p:cNvPr>
          <p:cNvSpPr txBox="1"/>
          <p:nvPr/>
        </p:nvSpPr>
        <p:spPr>
          <a:xfrm>
            <a:off x="3788809" y="3767872"/>
            <a:ext cx="5105809" cy="2246769"/>
          </a:xfrm>
          <a:prstGeom prst="rect">
            <a:avLst/>
          </a:prstGeom>
          <a:solidFill>
            <a:srgbClr val="000000">
              <a:alpha val="40000"/>
            </a:srgbClr>
          </a:solidFill>
        </p:spPr>
        <p:txBody>
          <a:bodyPr wrap="square" rtlCol="0">
            <a:spAutoFit/>
          </a:bodyPr>
          <a:lstStyle/>
          <a:p>
            <a:pPr algn="ctr"/>
            <a:r>
              <a:rPr lang="en-GB" sz="2800" i="1" dirty="0">
                <a:latin typeface="Arial" panose="020B0604020202020204" pitchFamily="34" charset="0"/>
                <a:cs typeface="Arial" panose="020B0604020202020204" pitchFamily="34" charset="0"/>
              </a:rPr>
              <a:t>“…a complex and multifaceted concept, including components such as variability, resistance, resilience…”</a:t>
            </a:r>
          </a:p>
          <a:p>
            <a:pPr algn="r"/>
            <a:endParaRPr lang="en-GB" sz="1400" dirty="0">
              <a:latin typeface="Arial" panose="020B0604020202020204" pitchFamily="34" charset="0"/>
              <a:cs typeface="Arial" panose="020B0604020202020204" pitchFamily="34" charset="0"/>
            </a:endParaRPr>
          </a:p>
          <a:p>
            <a:pPr algn="r"/>
            <a:r>
              <a:rPr lang="en-GB" sz="1400" dirty="0">
                <a:latin typeface="Arial" panose="020B0604020202020204" pitchFamily="34" charset="0"/>
                <a:cs typeface="Arial" panose="020B0604020202020204" pitchFamily="34" charset="0"/>
              </a:rPr>
              <a:t>Donohue </a:t>
            </a:r>
            <a:r>
              <a:rPr lang="en-GB" sz="1400" i="1" dirty="0">
                <a:latin typeface="Arial" panose="020B0604020202020204" pitchFamily="34" charset="0"/>
                <a:cs typeface="Arial" panose="020B0604020202020204" pitchFamily="34" charset="0"/>
              </a:rPr>
              <a:t>et al.</a:t>
            </a:r>
            <a:r>
              <a:rPr lang="en-GB" sz="1400" dirty="0">
                <a:latin typeface="Arial" panose="020B0604020202020204" pitchFamily="34" charset="0"/>
                <a:cs typeface="Arial" panose="020B0604020202020204" pitchFamily="34" charset="0"/>
              </a:rPr>
              <a:t> (2013) </a:t>
            </a:r>
            <a:r>
              <a:rPr lang="en-GB" sz="1400" i="1" dirty="0">
                <a:latin typeface="Arial" panose="020B0604020202020204" pitchFamily="34" charset="0"/>
                <a:cs typeface="Arial" panose="020B0604020202020204" pitchFamily="34" charset="0"/>
              </a:rPr>
              <a:t>Ecology Letters</a:t>
            </a:r>
          </a:p>
        </p:txBody>
      </p:sp>
      <p:grpSp>
        <p:nvGrpSpPr>
          <p:cNvPr id="6" name="Group 5">
            <a:extLst>
              <a:ext uri="{FF2B5EF4-FFF2-40B4-BE49-F238E27FC236}">
                <a16:creationId xmlns:a16="http://schemas.microsoft.com/office/drawing/2014/main" id="{CC3CDC3D-BE8C-4760-20FE-FB3E32E40289}"/>
              </a:ext>
            </a:extLst>
          </p:cNvPr>
          <p:cNvGrpSpPr/>
          <p:nvPr/>
        </p:nvGrpSpPr>
        <p:grpSpPr>
          <a:xfrm>
            <a:off x="0" y="2202511"/>
            <a:ext cx="4000736" cy="3879553"/>
            <a:chOff x="0" y="2202511"/>
            <a:chExt cx="4000736" cy="3879553"/>
          </a:xfrm>
        </p:grpSpPr>
        <p:pic>
          <p:nvPicPr>
            <p:cNvPr id="7" name="Picture 6" descr="A picture containing diagram&#10;&#10;Description automatically generated">
              <a:extLst>
                <a:ext uri="{FF2B5EF4-FFF2-40B4-BE49-F238E27FC236}">
                  <a16:creationId xmlns:a16="http://schemas.microsoft.com/office/drawing/2014/main" id="{3E030141-6F27-F6E7-FC07-F57CF61C098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0140" y="2202511"/>
              <a:ext cx="3545411" cy="3589146"/>
            </a:xfrm>
            <a:prstGeom prst="rect">
              <a:avLst/>
            </a:prstGeom>
          </p:spPr>
        </p:pic>
        <p:sp>
          <p:nvSpPr>
            <p:cNvPr id="8" name="TextBox 7">
              <a:extLst>
                <a:ext uri="{FF2B5EF4-FFF2-40B4-BE49-F238E27FC236}">
                  <a16:creationId xmlns:a16="http://schemas.microsoft.com/office/drawing/2014/main" id="{F6FE9343-1EA2-5F28-0283-3607D07E5409}"/>
                </a:ext>
              </a:extLst>
            </p:cNvPr>
            <p:cNvSpPr txBox="1"/>
            <p:nvPr/>
          </p:nvSpPr>
          <p:spPr>
            <a:xfrm>
              <a:off x="0" y="5774287"/>
              <a:ext cx="4000736" cy="307777"/>
            </a:xfrm>
            <a:prstGeom prst="rect">
              <a:avLst/>
            </a:prstGeom>
            <a:noFill/>
          </p:spPr>
          <p:txBody>
            <a:bodyPr wrap="square">
              <a:spAutoFit/>
            </a:bodyPr>
            <a:lstStyle/>
            <a:p>
              <a:r>
                <a:rPr lang="en-GB" sz="1400" dirty="0">
                  <a:latin typeface="Arial" panose="020B0604020202020204" pitchFamily="34" charset="0"/>
                  <a:cs typeface="Arial" panose="020B0604020202020204" pitchFamily="34" charset="0"/>
                </a:rPr>
                <a:t>Ross, Suzuki </a:t>
              </a:r>
              <a:r>
                <a:rPr lang="en-GB" sz="1400" i="1" dirty="0">
                  <a:latin typeface="Arial" panose="020B0604020202020204" pitchFamily="34" charset="0"/>
                  <a:cs typeface="Arial" panose="020B0604020202020204" pitchFamily="34" charset="0"/>
                </a:rPr>
                <a:t>et al.</a:t>
              </a:r>
              <a:r>
                <a:rPr lang="en-GB" sz="1400" dirty="0">
                  <a:latin typeface="Arial" panose="020B0604020202020204" pitchFamily="34" charset="0"/>
                  <a:cs typeface="Arial" panose="020B0604020202020204" pitchFamily="34" charset="0"/>
                </a:rPr>
                <a:t> (2021) </a:t>
              </a:r>
              <a:r>
                <a:rPr lang="en-GB" sz="1400" i="1" dirty="0">
                  <a:latin typeface="Arial" panose="020B0604020202020204" pitchFamily="34" charset="0"/>
                  <a:cs typeface="Arial" panose="020B0604020202020204" pitchFamily="34" charset="0"/>
                </a:rPr>
                <a:t>Ecological Research</a:t>
              </a:r>
            </a:p>
          </p:txBody>
        </p:sp>
      </p:grpSp>
      <p:cxnSp>
        <p:nvCxnSpPr>
          <p:cNvPr id="16" name="Straight Connector 15">
            <a:extLst>
              <a:ext uri="{FF2B5EF4-FFF2-40B4-BE49-F238E27FC236}">
                <a16:creationId xmlns:a16="http://schemas.microsoft.com/office/drawing/2014/main" id="{598BD08A-CD58-FAAC-F290-6CDF02E5F9BF}"/>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Parallelogram 16">
            <a:extLst>
              <a:ext uri="{FF2B5EF4-FFF2-40B4-BE49-F238E27FC236}">
                <a16:creationId xmlns:a16="http://schemas.microsoft.com/office/drawing/2014/main" id="{2FA6787A-43D3-A360-FF86-BC73DB989E35}"/>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A144605-1405-07EA-573A-17112BD1B9D3}"/>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19" name="Picture 18">
            <a:extLst>
              <a:ext uri="{FF2B5EF4-FFF2-40B4-BE49-F238E27FC236}">
                <a16:creationId xmlns:a16="http://schemas.microsoft.com/office/drawing/2014/main" id="{FE35D8B5-482E-A1ED-00E6-84CA7D4363B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20" name="Picture 19">
            <a:extLst>
              <a:ext uri="{FF2B5EF4-FFF2-40B4-BE49-F238E27FC236}">
                <a16:creationId xmlns:a16="http://schemas.microsoft.com/office/drawing/2014/main" id="{2A0C4F60-F701-A979-F981-773B3F3B9B5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21" name="Picture 20" descr="Shape&#10;&#10;Description automatically generated with medium confidence">
            <a:extLst>
              <a:ext uri="{FF2B5EF4-FFF2-40B4-BE49-F238E27FC236}">
                <a16:creationId xmlns:a16="http://schemas.microsoft.com/office/drawing/2014/main" id="{0F685530-15D8-3B20-8ADC-C4923BEC6D6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22" name="TextBox 21">
            <a:extLst>
              <a:ext uri="{FF2B5EF4-FFF2-40B4-BE49-F238E27FC236}">
                <a16:creationId xmlns:a16="http://schemas.microsoft.com/office/drawing/2014/main" id="{240A8F1B-FB9C-3BA9-C242-47062CDC1851}"/>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495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2">
            <a:extLst>
              <a:ext uri="{FF2B5EF4-FFF2-40B4-BE49-F238E27FC236}">
                <a16:creationId xmlns:a16="http://schemas.microsoft.com/office/drawing/2014/main" id="{7FF923EC-FA22-3716-EC19-188974E513D3}"/>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232A87F-1A16-96ED-2B9A-C85328DBC825}"/>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6" name="Picture 5">
            <a:extLst>
              <a:ext uri="{FF2B5EF4-FFF2-40B4-BE49-F238E27FC236}">
                <a16:creationId xmlns:a16="http://schemas.microsoft.com/office/drawing/2014/main" id="{46513BBC-D5AC-248A-D003-79AEB1894A1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7" name="Picture 6">
            <a:extLst>
              <a:ext uri="{FF2B5EF4-FFF2-40B4-BE49-F238E27FC236}">
                <a16:creationId xmlns:a16="http://schemas.microsoft.com/office/drawing/2014/main" id="{3F9EFF1D-3884-87A5-04D4-198CEACB603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57E06436-C6C5-53EF-3735-E5237751CF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9" name="TextBox 8">
            <a:extLst>
              <a:ext uri="{FF2B5EF4-FFF2-40B4-BE49-F238E27FC236}">
                <a16:creationId xmlns:a16="http://schemas.microsoft.com/office/drawing/2014/main" id="{4A7A7582-AA21-4D05-7BAF-DCBBA6C1EE37}"/>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42B2F69-DF89-0B96-7D73-94561E7D72FE}"/>
              </a:ext>
            </a:extLst>
          </p:cNvPr>
          <p:cNvSpPr txBox="1"/>
          <p:nvPr/>
        </p:nvSpPr>
        <p:spPr>
          <a:xfrm>
            <a:off x="3416054" y="224694"/>
            <a:ext cx="5693838" cy="769441"/>
          </a:xfrm>
          <a:prstGeom prst="rect">
            <a:avLst/>
          </a:prstGeom>
          <a:noFill/>
        </p:spPr>
        <p:txBody>
          <a:bodyPr wrap="square" rtlCol="0">
            <a:spAutoFit/>
          </a:bodyPr>
          <a:lstStyle/>
          <a:p>
            <a:pPr algn="ctr"/>
            <a:r>
              <a:rPr lang="en-GB" sz="4400" b="1" dirty="0">
                <a:latin typeface="Arial" panose="020B0604020202020204" pitchFamily="34" charset="0"/>
                <a:cs typeface="Arial" panose="020B0604020202020204" pitchFamily="34" charset="0"/>
              </a:rPr>
              <a:t>Longer-term goals</a:t>
            </a:r>
          </a:p>
        </p:txBody>
      </p:sp>
      <p:pic>
        <p:nvPicPr>
          <p:cNvPr id="13" name="Picture 24" descr="Dee, Laura | CU Experts | CU Boulder">
            <a:extLst>
              <a:ext uri="{FF2B5EF4-FFF2-40B4-BE49-F238E27FC236}">
                <a16:creationId xmlns:a16="http://schemas.microsoft.com/office/drawing/2014/main" id="{82687272-995D-19CE-8B1A-EFA31D857CD5}"/>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58" y="1024421"/>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4" name="Picture 14" descr="Mike FOWLER | Phd. Theoretical Ecology | Swansea University, Swansea ...">
            <a:extLst>
              <a:ext uri="{FF2B5EF4-FFF2-40B4-BE49-F238E27FC236}">
                <a16:creationId xmlns:a16="http://schemas.microsoft.com/office/drawing/2014/main" id="{83EA4E19-83C5-AA15-57FC-28B1130C93AF}"/>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58" y="2064531"/>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5" name="Picture 34" descr="Ceres BARROS | Postdoctoral research fellow | PhD | University of ...">
            <a:extLst>
              <a:ext uri="{FF2B5EF4-FFF2-40B4-BE49-F238E27FC236}">
                <a16:creationId xmlns:a16="http://schemas.microsoft.com/office/drawing/2014/main" id="{3314AE82-4B7F-7237-65E0-D1E2DA24C13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0" y="1897"/>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6" name="Picture 20" descr="British Ecological Society early career award for UCD ...">
            <a:extLst>
              <a:ext uri="{FF2B5EF4-FFF2-40B4-BE49-F238E27FC236}">
                <a16:creationId xmlns:a16="http://schemas.microsoft.com/office/drawing/2014/main" id="{3F4B197A-985E-A88B-9694-4CDF2A1B67BB}"/>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t="-1"/>
          <a:stretch/>
        </p:blipFill>
        <p:spPr bwMode="auto">
          <a:xfrm>
            <a:off x="-58" y="5160211"/>
            <a:ext cx="1027927"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7" name="Picture 8" descr="Takehiro SASAKI | Yokohama National University, Yokohama ...">
            <a:extLst>
              <a:ext uri="{FF2B5EF4-FFF2-40B4-BE49-F238E27FC236}">
                <a16:creationId xmlns:a16="http://schemas.microsoft.com/office/drawing/2014/main" id="{40AF2F31-BB45-FF0C-25C5-F1E19DCE1FFD}"/>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0" y="4129115"/>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8" name="Picture 6" descr="Owen Petchey">
            <a:extLst>
              <a:ext uri="{FF2B5EF4-FFF2-40B4-BE49-F238E27FC236}">
                <a16:creationId xmlns:a16="http://schemas.microsoft.com/office/drawing/2014/main" id="{3EEBD171-305F-5B66-B8DD-A4ACE3C6C07D}"/>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0" y="3096823"/>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9" name="Picture 18" descr="A picture containing text&#10;&#10;Description automatically generated">
            <a:extLst>
              <a:ext uri="{FF2B5EF4-FFF2-40B4-BE49-F238E27FC236}">
                <a16:creationId xmlns:a16="http://schemas.microsoft.com/office/drawing/2014/main" id="{FB45AD15-3001-50AB-5395-78AD400B1A53}"/>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338451" y="171489"/>
            <a:ext cx="2077603" cy="737879"/>
          </a:xfrm>
          <a:prstGeom prst="rect">
            <a:avLst/>
          </a:prstGeom>
        </p:spPr>
      </p:pic>
      <p:cxnSp>
        <p:nvCxnSpPr>
          <p:cNvPr id="2" name="Straight Connector 1">
            <a:extLst>
              <a:ext uri="{FF2B5EF4-FFF2-40B4-BE49-F238E27FC236}">
                <a16:creationId xmlns:a16="http://schemas.microsoft.com/office/drawing/2014/main" id="{9A2F4A28-97A6-A0C1-B603-35EAE21556EA}"/>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73A1267-C9E1-9CCA-FEE7-7D0B63EE08AC}"/>
              </a:ext>
            </a:extLst>
          </p:cNvPr>
          <p:cNvSpPr txBox="1"/>
          <p:nvPr/>
        </p:nvSpPr>
        <p:spPr>
          <a:xfrm>
            <a:off x="5180408" y="1259128"/>
            <a:ext cx="3595730" cy="1200329"/>
          </a:xfrm>
          <a:prstGeom prst="rect">
            <a:avLst/>
          </a:prstGeom>
          <a:noFill/>
        </p:spPr>
        <p:txBody>
          <a:bodyPr wrap="square" rtlCol="0">
            <a:spAutoFit/>
          </a:bodyPr>
          <a:lstStyle/>
          <a:p>
            <a:pPr algn="ctr"/>
            <a:r>
              <a:rPr lang="en-GB" sz="3600" b="1" dirty="0">
                <a:solidFill>
                  <a:srgbClr val="FFC000"/>
                </a:solidFill>
                <a:latin typeface="Arial" panose="020B0604020202020204" pitchFamily="34" charset="0"/>
                <a:cs typeface="Arial" panose="020B0604020202020204" pitchFamily="34" charset="0"/>
              </a:rPr>
              <a:t>Distributed experiment</a:t>
            </a:r>
          </a:p>
        </p:txBody>
      </p:sp>
      <p:pic>
        <p:nvPicPr>
          <p:cNvPr id="23" name="Picture 6" descr="Drawing Political Map Of The World, Black And White Stock Footage Video ...">
            <a:extLst>
              <a:ext uri="{FF2B5EF4-FFF2-40B4-BE49-F238E27FC236}">
                <a16:creationId xmlns:a16="http://schemas.microsoft.com/office/drawing/2014/main" id="{0FAF1FD9-075A-014E-7216-7C9BDCF67242}"/>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a:stretch/>
        </p:blipFill>
        <p:spPr bwMode="auto">
          <a:xfrm>
            <a:off x="1354550" y="2724450"/>
            <a:ext cx="7651715" cy="327715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F67165-2871-B791-75C4-2EDFAD0876C5}"/>
              </a:ext>
            </a:extLst>
          </p:cNvPr>
          <p:cNvSpPr/>
          <p:nvPr/>
        </p:nvSpPr>
        <p:spPr>
          <a:xfrm>
            <a:off x="1884311" y="1335691"/>
            <a:ext cx="2768585" cy="1047203"/>
          </a:xfrm>
          <a:prstGeom prst="rect">
            <a:avLst/>
          </a:prstGeom>
          <a:solidFill>
            <a:schemeClr val="tx1"/>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2" name="Group 51">
            <a:extLst>
              <a:ext uri="{FF2B5EF4-FFF2-40B4-BE49-F238E27FC236}">
                <a16:creationId xmlns:a16="http://schemas.microsoft.com/office/drawing/2014/main" id="{BB117622-81F4-BDED-D85D-091160A86817}"/>
              </a:ext>
            </a:extLst>
          </p:cNvPr>
          <p:cNvGrpSpPr>
            <a:grpSpLocks noChangeAspect="1"/>
          </p:cNvGrpSpPr>
          <p:nvPr/>
        </p:nvGrpSpPr>
        <p:grpSpPr>
          <a:xfrm>
            <a:off x="2456631" y="3224741"/>
            <a:ext cx="573915" cy="576000"/>
            <a:chOff x="7480410" y="3012461"/>
            <a:chExt cx="1913050" cy="1920000"/>
          </a:xfrm>
        </p:grpSpPr>
        <p:sp>
          <p:nvSpPr>
            <p:cNvPr id="53" name="Oval 52">
              <a:extLst>
                <a:ext uri="{FF2B5EF4-FFF2-40B4-BE49-F238E27FC236}">
                  <a16:creationId xmlns:a16="http://schemas.microsoft.com/office/drawing/2014/main" id="{35DF66BC-1EE6-17AC-5297-EF2DE3F745C5}"/>
                </a:ext>
              </a:extLst>
            </p:cNvPr>
            <p:cNvSpPr/>
            <p:nvPr/>
          </p:nvSpPr>
          <p:spPr>
            <a:xfrm>
              <a:off x="7504140" y="3024821"/>
              <a:ext cx="1800000" cy="1800000"/>
            </a:xfrm>
            <a:prstGeom prst="ellipse">
              <a:avLst/>
            </a:prstGeom>
            <a:solidFill>
              <a:srgbClr val="E3B501"/>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4" name="Picture 53" descr="A picture containing green, plant, close, surrounded&#10;&#10;Description automatically generated">
              <a:extLst>
                <a:ext uri="{FF2B5EF4-FFF2-40B4-BE49-F238E27FC236}">
                  <a16:creationId xmlns:a16="http://schemas.microsoft.com/office/drawing/2014/main" id="{3FC86490-81D4-F17A-7CB3-361BA0136C4D}"/>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480410" y="3012461"/>
              <a:ext cx="1913050" cy="1920000"/>
            </a:xfrm>
            <a:prstGeom prst="ellipse">
              <a:avLst/>
            </a:prstGeom>
            <a:ln>
              <a:noFill/>
            </a:ln>
            <a:effectLst>
              <a:softEdge rad="112500"/>
            </a:effectLst>
          </p:spPr>
        </p:pic>
      </p:grpSp>
      <p:grpSp>
        <p:nvGrpSpPr>
          <p:cNvPr id="55" name="Group 54">
            <a:extLst>
              <a:ext uri="{FF2B5EF4-FFF2-40B4-BE49-F238E27FC236}">
                <a16:creationId xmlns:a16="http://schemas.microsoft.com/office/drawing/2014/main" id="{EBFC299E-8E0C-9EBE-7E28-5A0B3376F549}"/>
              </a:ext>
            </a:extLst>
          </p:cNvPr>
          <p:cNvGrpSpPr>
            <a:grpSpLocks noChangeAspect="1"/>
          </p:cNvGrpSpPr>
          <p:nvPr/>
        </p:nvGrpSpPr>
        <p:grpSpPr>
          <a:xfrm>
            <a:off x="3804143" y="4810227"/>
            <a:ext cx="573915" cy="576000"/>
            <a:chOff x="7504140" y="2959648"/>
            <a:chExt cx="1913050" cy="1920000"/>
          </a:xfrm>
        </p:grpSpPr>
        <p:sp>
          <p:nvSpPr>
            <p:cNvPr id="56" name="Oval 55">
              <a:extLst>
                <a:ext uri="{FF2B5EF4-FFF2-40B4-BE49-F238E27FC236}">
                  <a16:creationId xmlns:a16="http://schemas.microsoft.com/office/drawing/2014/main" id="{1EEF7B06-D8E8-084D-DAFA-B2DA22B6B5FD}"/>
                </a:ext>
              </a:extLst>
            </p:cNvPr>
            <p:cNvSpPr/>
            <p:nvPr/>
          </p:nvSpPr>
          <p:spPr>
            <a:xfrm>
              <a:off x="7504140" y="3024821"/>
              <a:ext cx="1800000" cy="1800000"/>
            </a:xfrm>
            <a:prstGeom prst="ellipse">
              <a:avLst/>
            </a:prstGeom>
            <a:solidFill>
              <a:srgbClr val="8629AF"/>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Picture 56" descr="A picture containing green, plant, close, surrounded&#10;&#10;Description automatically generated">
              <a:extLst>
                <a:ext uri="{FF2B5EF4-FFF2-40B4-BE49-F238E27FC236}">
                  <a16:creationId xmlns:a16="http://schemas.microsoft.com/office/drawing/2014/main" id="{FAA76538-CEC9-9B25-132E-972DB100E23B}"/>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504140" y="2959648"/>
              <a:ext cx="1913050" cy="1920000"/>
            </a:xfrm>
            <a:prstGeom prst="ellipse">
              <a:avLst/>
            </a:prstGeom>
            <a:ln>
              <a:noFill/>
            </a:ln>
            <a:effectLst>
              <a:softEdge rad="112500"/>
            </a:effectLst>
          </p:spPr>
        </p:pic>
      </p:grpSp>
      <p:grpSp>
        <p:nvGrpSpPr>
          <p:cNvPr id="58" name="Group 57">
            <a:extLst>
              <a:ext uri="{FF2B5EF4-FFF2-40B4-BE49-F238E27FC236}">
                <a16:creationId xmlns:a16="http://schemas.microsoft.com/office/drawing/2014/main" id="{12A52502-7029-B90D-FCDD-A983430D82C8}"/>
              </a:ext>
            </a:extLst>
          </p:cNvPr>
          <p:cNvGrpSpPr>
            <a:grpSpLocks noChangeAspect="1"/>
          </p:cNvGrpSpPr>
          <p:nvPr/>
        </p:nvGrpSpPr>
        <p:grpSpPr>
          <a:xfrm>
            <a:off x="2786252" y="3745442"/>
            <a:ext cx="573915" cy="576000"/>
            <a:chOff x="7495983" y="2999638"/>
            <a:chExt cx="1913050" cy="1920000"/>
          </a:xfrm>
        </p:grpSpPr>
        <p:sp>
          <p:nvSpPr>
            <p:cNvPr id="59" name="Oval 58">
              <a:extLst>
                <a:ext uri="{FF2B5EF4-FFF2-40B4-BE49-F238E27FC236}">
                  <a16:creationId xmlns:a16="http://schemas.microsoft.com/office/drawing/2014/main" id="{06B288BB-85C8-8155-0169-ACDE9A96E64F}"/>
                </a:ext>
              </a:extLst>
            </p:cNvPr>
            <p:cNvSpPr/>
            <p:nvPr/>
          </p:nvSpPr>
          <p:spPr>
            <a:xfrm>
              <a:off x="7504140" y="3024821"/>
              <a:ext cx="1800000" cy="1800000"/>
            </a:xfrm>
            <a:prstGeom prst="ellipse">
              <a:avLst/>
            </a:prstGeom>
            <a:solidFill>
              <a:srgbClr val="C00000"/>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0" name="Picture 59" descr="A picture containing green, plant, close, surrounded&#10;&#10;Description automatically generated">
              <a:extLst>
                <a:ext uri="{FF2B5EF4-FFF2-40B4-BE49-F238E27FC236}">
                  <a16:creationId xmlns:a16="http://schemas.microsoft.com/office/drawing/2014/main" id="{E6A95617-BFCF-C304-DDCD-C57BDE0B6DD8}"/>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495983" y="2999638"/>
              <a:ext cx="1913050" cy="1920000"/>
            </a:xfrm>
            <a:prstGeom prst="ellipse">
              <a:avLst/>
            </a:prstGeom>
            <a:ln>
              <a:noFill/>
            </a:ln>
            <a:effectLst>
              <a:softEdge rad="112500"/>
            </a:effectLst>
          </p:spPr>
        </p:pic>
      </p:grpSp>
      <p:grpSp>
        <p:nvGrpSpPr>
          <p:cNvPr id="61" name="Group 60">
            <a:extLst>
              <a:ext uri="{FF2B5EF4-FFF2-40B4-BE49-F238E27FC236}">
                <a16:creationId xmlns:a16="http://schemas.microsoft.com/office/drawing/2014/main" id="{7955982F-6BD8-DA2B-64F9-A70C7ECDB8AA}"/>
              </a:ext>
            </a:extLst>
          </p:cNvPr>
          <p:cNvGrpSpPr>
            <a:grpSpLocks noChangeAspect="1"/>
          </p:cNvGrpSpPr>
          <p:nvPr/>
        </p:nvGrpSpPr>
        <p:grpSpPr>
          <a:xfrm>
            <a:off x="4985989" y="4106257"/>
            <a:ext cx="573915" cy="576000"/>
            <a:chOff x="7447613" y="2961885"/>
            <a:chExt cx="1913050" cy="1920000"/>
          </a:xfrm>
        </p:grpSpPr>
        <p:sp>
          <p:nvSpPr>
            <p:cNvPr id="62" name="Oval 61">
              <a:extLst>
                <a:ext uri="{FF2B5EF4-FFF2-40B4-BE49-F238E27FC236}">
                  <a16:creationId xmlns:a16="http://schemas.microsoft.com/office/drawing/2014/main" id="{5B1CD0EF-99AD-FA95-C44B-20418C078349}"/>
                </a:ext>
              </a:extLst>
            </p:cNvPr>
            <p:cNvSpPr/>
            <p:nvPr/>
          </p:nvSpPr>
          <p:spPr>
            <a:xfrm>
              <a:off x="7504140" y="3024821"/>
              <a:ext cx="1800000" cy="1800000"/>
            </a:xfrm>
            <a:prstGeom prst="ellipse">
              <a:avLst/>
            </a:prstGeom>
            <a:solidFill>
              <a:srgbClr val="3684B8"/>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2" descr="A picture containing green, plant, close, surrounded&#10;&#10;Description automatically generated">
              <a:extLst>
                <a:ext uri="{FF2B5EF4-FFF2-40B4-BE49-F238E27FC236}">
                  <a16:creationId xmlns:a16="http://schemas.microsoft.com/office/drawing/2014/main" id="{1996C5A8-914D-3130-E515-939DB9DB44B4}"/>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447613" y="2961885"/>
              <a:ext cx="1913050" cy="1920000"/>
            </a:xfrm>
            <a:prstGeom prst="ellipse">
              <a:avLst/>
            </a:prstGeom>
            <a:ln>
              <a:noFill/>
            </a:ln>
            <a:effectLst>
              <a:softEdge rad="112500"/>
            </a:effectLst>
          </p:spPr>
        </p:pic>
      </p:grpSp>
      <p:grpSp>
        <p:nvGrpSpPr>
          <p:cNvPr id="64" name="Group 63">
            <a:extLst>
              <a:ext uri="{FF2B5EF4-FFF2-40B4-BE49-F238E27FC236}">
                <a16:creationId xmlns:a16="http://schemas.microsoft.com/office/drawing/2014/main" id="{74B02540-B8FB-D8FD-A2C6-D2490FF8BAD0}"/>
              </a:ext>
            </a:extLst>
          </p:cNvPr>
          <p:cNvGrpSpPr>
            <a:grpSpLocks noChangeAspect="1"/>
          </p:cNvGrpSpPr>
          <p:nvPr/>
        </p:nvGrpSpPr>
        <p:grpSpPr>
          <a:xfrm>
            <a:off x="4968032" y="3429000"/>
            <a:ext cx="573915" cy="576000"/>
            <a:chOff x="7479640" y="2990721"/>
            <a:chExt cx="1913050" cy="1920000"/>
          </a:xfrm>
        </p:grpSpPr>
        <p:sp>
          <p:nvSpPr>
            <p:cNvPr id="65" name="Oval 64">
              <a:extLst>
                <a:ext uri="{FF2B5EF4-FFF2-40B4-BE49-F238E27FC236}">
                  <a16:creationId xmlns:a16="http://schemas.microsoft.com/office/drawing/2014/main" id="{FED918A5-A3FB-0A97-8566-6DBAE0D15570}"/>
                </a:ext>
              </a:extLst>
            </p:cNvPr>
            <p:cNvSpPr/>
            <p:nvPr/>
          </p:nvSpPr>
          <p:spPr>
            <a:xfrm>
              <a:off x="7504140" y="3024821"/>
              <a:ext cx="1800000" cy="1800000"/>
            </a:xfrm>
            <a:prstGeom prst="ellipse">
              <a:avLst/>
            </a:prstGeom>
            <a:solidFill>
              <a:schemeClr val="accent2">
                <a:lumMod val="75000"/>
              </a:schemeClr>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6" name="Picture 65" descr="A picture containing green, plant, close, surrounded&#10;&#10;Description automatically generated">
              <a:extLst>
                <a:ext uri="{FF2B5EF4-FFF2-40B4-BE49-F238E27FC236}">
                  <a16:creationId xmlns:a16="http://schemas.microsoft.com/office/drawing/2014/main" id="{8D9D4D8A-D87D-9D5B-798C-CCA4535E04E8}"/>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479640" y="2990721"/>
              <a:ext cx="1913050" cy="1920000"/>
            </a:xfrm>
            <a:prstGeom prst="ellipse">
              <a:avLst/>
            </a:prstGeom>
            <a:ln>
              <a:noFill/>
            </a:ln>
            <a:effectLst>
              <a:softEdge rad="112500"/>
            </a:effectLst>
          </p:spPr>
        </p:pic>
      </p:grpSp>
      <p:grpSp>
        <p:nvGrpSpPr>
          <p:cNvPr id="67" name="Group 66">
            <a:extLst>
              <a:ext uri="{FF2B5EF4-FFF2-40B4-BE49-F238E27FC236}">
                <a16:creationId xmlns:a16="http://schemas.microsoft.com/office/drawing/2014/main" id="{86F11153-2041-231D-18F9-2D4071CBA504}"/>
              </a:ext>
            </a:extLst>
          </p:cNvPr>
          <p:cNvGrpSpPr>
            <a:grpSpLocks noChangeAspect="1"/>
          </p:cNvGrpSpPr>
          <p:nvPr/>
        </p:nvGrpSpPr>
        <p:grpSpPr>
          <a:xfrm>
            <a:off x="7044407" y="3819138"/>
            <a:ext cx="573915" cy="576000"/>
            <a:chOff x="7504140" y="2964821"/>
            <a:chExt cx="1913050" cy="1920000"/>
          </a:xfrm>
        </p:grpSpPr>
        <p:sp>
          <p:nvSpPr>
            <p:cNvPr id="68" name="Oval 67">
              <a:extLst>
                <a:ext uri="{FF2B5EF4-FFF2-40B4-BE49-F238E27FC236}">
                  <a16:creationId xmlns:a16="http://schemas.microsoft.com/office/drawing/2014/main" id="{7744819D-C390-29AD-98BA-ED05CA85C337}"/>
                </a:ext>
              </a:extLst>
            </p:cNvPr>
            <p:cNvSpPr/>
            <p:nvPr/>
          </p:nvSpPr>
          <p:spPr>
            <a:xfrm>
              <a:off x="7504140" y="3024821"/>
              <a:ext cx="1800000" cy="1800000"/>
            </a:xfrm>
            <a:prstGeom prst="ellipse">
              <a:avLst/>
            </a:prstGeom>
            <a:solidFill>
              <a:srgbClr val="4AAF14"/>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9" name="Picture 68" descr="A picture containing green, plant, close, surrounded&#10;&#10;Description automatically generated">
              <a:extLst>
                <a:ext uri="{FF2B5EF4-FFF2-40B4-BE49-F238E27FC236}">
                  <a16:creationId xmlns:a16="http://schemas.microsoft.com/office/drawing/2014/main" id="{9D8712CF-7F0A-1492-5D89-0C98B1B906D3}"/>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504140" y="2964821"/>
              <a:ext cx="1913050" cy="1920000"/>
            </a:xfrm>
            <a:prstGeom prst="ellipse">
              <a:avLst/>
            </a:prstGeom>
            <a:ln>
              <a:noFill/>
            </a:ln>
            <a:effectLst>
              <a:softEdge rad="112500"/>
            </a:effectLst>
          </p:spPr>
        </p:pic>
      </p:grpSp>
      <p:grpSp>
        <p:nvGrpSpPr>
          <p:cNvPr id="70" name="Group 69">
            <a:extLst>
              <a:ext uri="{FF2B5EF4-FFF2-40B4-BE49-F238E27FC236}">
                <a16:creationId xmlns:a16="http://schemas.microsoft.com/office/drawing/2014/main" id="{01606204-E0C8-3F81-BA34-29931D2F18DA}"/>
              </a:ext>
            </a:extLst>
          </p:cNvPr>
          <p:cNvGrpSpPr>
            <a:grpSpLocks noChangeAspect="1"/>
          </p:cNvGrpSpPr>
          <p:nvPr/>
        </p:nvGrpSpPr>
        <p:grpSpPr>
          <a:xfrm>
            <a:off x="7721680" y="3683119"/>
            <a:ext cx="574506" cy="576000"/>
            <a:chOff x="7504140" y="2964821"/>
            <a:chExt cx="1915020" cy="1920000"/>
          </a:xfrm>
        </p:grpSpPr>
        <p:sp>
          <p:nvSpPr>
            <p:cNvPr id="71" name="Oval 70">
              <a:extLst>
                <a:ext uri="{FF2B5EF4-FFF2-40B4-BE49-F238E27FC236}">
                  <a16:creationId xmlns:a16="http://schemas.microsoft.com/office/drawing/2014/main" id="{CFF06643-C5F9-F545-0A18-6D1706A2D406}"/>
                </a:ext>
              </a:extLst>
            </p:cNvPr>
            <p:cNvSpPr/>
            <p:nvPr/>
          </p:nvSpPr>
          <p:spPr>
            <a:xfrm>
              <a:off x="7504140" y="3024821"/>
              <a:ext cx="1800000" cy="1800000"/>
            </a:xfrm>
            <a:prstGeom prst="ellipse">
              <a:avLst/>
            </a:prstGeom>
            <a:solidFill>
              <a:srgbClr val="000000"/>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2" name="Picture 71" descr="A picture containing green, plant, close, surrounded&#10;&#10;Description automatically generated">
              <a:extLst>
                <a:ext uri="{FF2B5EF4-FFF2-40B4-BE49-F238E27FC236}">
                  <a16:creationId xmlns:a16="http://schemas.microsoft.com/office/drawing/2014/main" id="{9D24D6EA-26F7-1B2A-554D-1EEEB40B3706}"/>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506110" y="2964821"/>
              <a:ext cx="1913050" cy="1920000"/>
            </a:xfrm>
            <a:prstGeom prst="ellipse">
              <a:avLst/>
            </a:prstGeom>
            <a:ln>
              <a:noFill/>
            </a:ln>
            <a:effectLst>
              <a:softEdge rad="112500"/>
            </a:effectLst>
          </p:spPr>
        </p:pic>
      </p:grpSp>
      <p:sp>
        <p:nvSpPr>
          <p:cNvPr id="73" name="Freeform 72">
            <a:extLst>
              <a:ext uri="{FF2B5EF4-FFF2-40B4-BE49-F238E27FC236}">
                <a16:creationId xmlns:a16="http://schemas.microsoft.com/office/drawing/2014/main" id="{C71601F7-1423-B0E3-DE78-73D34966EEA1}"/>
              </a:ext>
            </a:extLst>
          </p:cNvPr>
          <p:cNvSpPr/>
          <p:nvPr/>
        </p:nvSpPr>
        <p:spPr>
          <a:xfrm>
            <a:off x="2117557" y="1430549"/>
            <a:ext cx="2030931" cy="773636"/>
          </a:xfrm>
          <a:custGeom>
            <a:avLst/>
            <a:gdLst>
              <a:gd name="connsiteX0" fmla="*/ 0 w 2030931"/>
              <a:gd name="connsiteY0" fmla="*/ 42116 h 773636"/>
              <a:gd name="connsiteX1" fmla="*/ 702645 w 2030931"/>
              <a:gd name="connsiteY1" fmla="*/ 80617 h 773636"/>
              <a:gd name="connsiteX2" fmla="*/ 2030931 w 2030931"/>
              <a:gd name="connsiteY2" fmla="*/ 773636 h 773636"/>
            </a:gdLst>
            <a:ahLst/>
            <a:cxnLst>
              <a:cxn ang="0">
                <a:pos x="connsiteX0" y="connsiteY0"/>
              </a:cxn>
              <a:cxn ang="0">
                <a:pos x="connsiteX1" y="connsiteY1"/>
              </a:cxn>
              <a:cxn ang="0">
                <a:pos x="connsiteX2" y="connsiteY2"/>
              </a:cxn>
            </a:cxnLst>
            <a:rect l="l" t="t" r="r" b="b"/>
            <a:pathLst>
              <a:path w="2030931" h="773636">
                <a:moveTo>
                  <a:pt x="0" y="42116"/>
                </a:moveTo>
                <a:cubicBezTo>
                  <a:pt x="182078" y="406"/>
                  <a:pt x="364157" y="-41303"/>
                  <a:pt x="702645" y="80617"/>
                </a:cubicBezTo>
                <a:cubicBezTo>
                  <a:pt x="1041133" y="202537"/>
                  <a:pt x="1536032" y="488086"/>
                  <a:pt x="2030931" y="773636"/>
                </a:cubicBezTo>
              </a:path>
            </a:pathLst>
          </a:custGeom>
          <a:noFill/>
          <a:ln>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73">
            <a:extLst>
              <a:ext uri="{FF2B5EF4-FFF2-40B4-BE49-F238E27FC236}">
                <a16:creationId xmlns:a16="http://schemas.microsoft.com/office/drawing/2014/main" id="{3D3BB4CA-4593-1588-8199-A3C03392709E}"/>
              </a:ext>
            </a:extLst>
          </p:cNvPr>
          <p:cNvSpPr/>
          <p:nvPr/>
        </p:nvSpPr>
        <p:spPr>
          <a:xfrm>
            <a:off x="2184934" y="1463040"/>
            <a:ext cx="2059807" cy="635267"/>
          </a:xfrm>
          <a:custGeom>
            <a:avLst/>
            <a:gdLst>
              <a:gd name="connsiteX0" fmla="*/ 0 w 2059807"/>
              <a:gd name="connsiteY0" fmla="*/ 635267 h 635267"/>
              <a:gd name="connsiteX1" fmla="*/ 616017 w 2059807"/>
              <a:gd name="connsiteY1" fmla="*/ 365760 h 635267"/>
              <a:gd name="connsiteX2" fmla="*/ 2059807 w 2059807"/>
              <a:gd name="connsiteY2" fmla="*/ 0 h 635267"/>
            </a:gdLst>
            <a:ahLst/>
            <a:cxnLst>
              <a:cxn ang="0">
                <a:pos x="connsiteX0" y="connsiteY0"/>
              </a:cxn>
              <a:cxn ang="0">
                <a:pos x="connsiteX1" y="connsiteY1"/>
              </a:cxn>
              <a:cxn ang="0">
                <a:pos x="connsiteX2" y="connsiteY2"/>
              </a:cxn>
            </a:cxnLst>
            <a:rect l="l" t="t" r="r" b="b"/>
            <a:pathLst>
              <a:path w="2059807" h="635267">
                <a:moveTo>
                  <a:pt x="0" y="635267"/>
                </a:moveTo>
                <a:cubicBezTo>
                  <a:pt x="136358" y="553452"/>
                  <a:pt x="272716" y="471638"/>
                  <a:pt x="616017" y="365760"/>
                </a:cubicBezTo>
                <a:cubicBezTo>
                  <a:pt x="959318" y="259882"/>
                  <a:pt x="1509562" y="129941"/>
                  <a:pt x="2059807" y="0"/>
                </a:cubicBezTo>
              </a:path>
            </a:pathLst>
          </a:custGeom>
          <a:noFill/>
          <a:ln>
            <a:solidFill>
              <a:srgbClr val="AF2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74">
            <a:extLst>
              <a:ext uri="{FF2B5EF4-FFF2-40B4-BE49-F238E27FC236}">
                <a16:creationId xmlns:a16="http://schemas.microsoft.com/office/drawing/2014/main" id="{E7E1E43A-FFF9-27D4-16B6-6A76CCC08AF3}"/>
              </a:ext>
            </a:extLst>
          </p:cNvPr>
          <p:cNvSpPr/>
          <p:nvPr/>
        </p:nvSpPr>
        <p:spPr>
          <a:xfrm>
            <a:off x="2127183" y="1684421"/>
            <a:ext cx="2175309" cy="553802"/>
          </a:xfrm>
          <a:custGeom>
            <a:avLst/>
            <a:gdLst>
              <a:gd name="connsiteX0" fmla="*/ 0 w 2175309"/>
              <a:gd name="connsiteY0" fmla="*/ 510139 h 553802"/>
              <a:gd name="connsiteX1" fmla="*/ 712269 w 2175309"/>
              <a:gd name="connsiteY1" fmla="*/ 519764 h 553802"/>
              <a:gd name="connsiteX2" fmla="*/ 1126155 w 2175309"/>
              <a:gd name="connsiteY2" fmla="*/ 134754 h 553802"/>
              <a:gd name="connsiteX3" fmla="*/ 2175309 w 2175309"/>
              <a:gd name="connsiteY3" fmla="*/ 0 h 553802"/>
            </a:gdLst>
            <a:ahLst/>
            <a:cxnLst>
              <a:cxn ang="0">
                <a:pos x="connsiteX0" y="connsiteY0"/>
              </a:cxn>
              <a:cxn ang="0">
                <a:pos x="connsiteX1" y="connsiteY1"/>
              </a:cxn>
              <a:cxn ang="0">
                <a:pos x="connsiteX2" y="connsiteY2"/>
              </a:cxn>
              <a:cxn ang="0">
                <a:pos x="connsiteX3" y="connsiteY3"/>
              </a:cxn>
            </a:cxnLst>
            <a:rect l="l" t="t" r="r" b="b"/>
            <a:pathLst>
              <a:path w="2175309" h="553802">
                <a:moveTo>
                  <a:pt x="0" y="510139"/>
                </a:moveTo>
                <a:cubicBezTo>
                  <a:pt x="262288" y="546233"/>
                  <a:pt x="524577" y="582328"/>
                  <a:pt x="712269" y="519764"/>
                </a:cubicBezTo>
                <a:cubicBezTo>
                  <a:pt x="899961" y="457200"/>
                  <a:pt x="882315" y="221381"/>
                  <a:pt x="1126155" y="134754"/>
                </a:cubicBezTo>
                <a:cubicBezTo>
                  <a:pt x="1369995" y="48127"/>
                  <a:pt x="1772652" y="24063"/>
                  <a:pt x="2175309" y="0"/>
                </a:cubicBezTo>
              </a:path>
            </a:pathLst>
          </a:custGeom>
          <a:noFill/>
          <a:ln>
            <a:solidFill>
              <a:srgbClr val="862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75">
            <a:extLst>
              <a:ext uri="{FF2B5EF4-FFF2-40B4-BE49-F238E27FC236}">
                <a16:creationId xmlns:a16="http://schemas.microsoft.com/office/drawing/2014/main" id="{CAE24128-4ED2-7A09-798F-09D3646E6AC4}"/>
              </a:ext>
            </a:extLst>
          </p:cNvPr>
          <p:cNvSpPr/>
          <p:nvPr/>
        </p:nvSpPr>
        <p:spPr>
          <a:xfrm>
            <a:off x="2233061" y="1516411"/>
            <a:ext cx="1087654" cy="784027"/>
          </a:xfrm>
          <a:custGeom>
            <a:avLst/>
            <a:gdLst>
              <a:gd name="connsiteX0" fmla="*/ 0 w 1087654"/>
              <a:gd name="connsiteY0" fmla="*/ 62132 h 784027"/>
              <a:gd name="connsiteX1" fmla="*/ 529389 w 1087654"/>
              <a:gd name="connsiteY1" fmla="*/ 71757 h 784027"/>
              <a:gd name="connsiteX2" fmla="*/ 1087654 w 1087654"/>
              <a:gd name="connsiteY2" fmla="*/ 784027 h 784027"/>
            </a:gdLst>
            <a:ahLst/>
            <a:cxnLst>
              <a:cxn ang="0">
                <a:pos x="connsiteX0" y="connsiteY0"/>
              </a:cxn>
              <a:cxn ang="0">
                <a:pos x="connsiteX1" y="connsiteY1"/>
              </a:cxn>
              <a:cxn ang="0">
                <a:pos x="connsiteX2" y="connsiteY2"/>
              </a:cxn>
            </a:cxnLst>
            <a:rect l="l" t="t" r="r" b="b"/>
            <a:pathLst>
              <a:path w="1087654" h="784027">
                <a:moveTo>
                  <a:pt x="0" y="62132"/>
                </a:moveTo>
                <a:cubicBezTo>
                  <a:pt x="174057" y="6786"/>
                  <a:pt x="348114" y="-48559"/>
                  <a:pt x="529389" y="71757"/>
                </a:cubicBezTo>
                <a:cubicBezTo>
                  <a:pt x="710664" y="192073"/>
                  <a:pt x="899159" y="488050"/>
                  <a:pt x="1087654" y="784027"/>
                </a:cubicBez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8" name="Straight Connector 77">
            <a:extLst>
              <a:ext uri="{FF2B5EF4-FFF2-40B4-BE49-F238E27FC236}">
                <a16:creationId xmlns:a16="http://schemas.microsoft.com/office/drawing/2014/main" id="{6F289169-9573-BFA5-3C2A-DA84D41A2D47}"/>
              </a:ext>
            </a:extLst>
          </p:cNvPr>
          <p:cNvCxnSpPr>
            <a:cxnSpLocks/>
          </p:cNvCxnSpPr>
          <p:nvPr/>
        </p:nvCxnSpPr>
        <p:spPr>
          <a:xfrm>
            <a:off x="2117557" y="1930360"/>
            <a:ext cx="2194561" cy="23251"/>
          </a:xfrm>
          <a:prstGeom prst="line">
            <a:avLst/>
          </a:prstGeom>
          <a:ln w="12700">
            <a:solidFill>
              <a:srgbClr val="3684B8"/>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ADE6673-CFCF-0426-19CE-4F427EC4B1FE}"/>
              </a:ext>
            </a:extLst>
          </p:cNvPr>
          <p:cNvCxnSpPr>
            <a:cxnSpLocks/>
          </p:cNvCxnSpPr>
          <p:nvPr/>
        </p:nvCxnSpPr>
        <p:spPr>
          <a:xfrm flipV="1">
            <a:off x="2117556" y="1545860"/>
            <a:ext cx="2194562" cy="248256"/>
          </a:xfrm>
          <a:prstGeom prst="line">
            <a:avLst/>
          </a:prstGeom>
          <a:ln w="12700">
            <a:solidFill>
              <a:srgbClr val="4AAF14"/>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3B99F43-4985-B1BF-9F84-556D2269925A}"/>
              </a:ext>
            </a:extLst>
          </p:cNvPr>
          <p:cNvCxnSpPr>
            <a:cxnSpLocks/>
          </p:cNvCxnSpPr>
          <p:nvPr/>
        </p:nvCxnSpPr>
        <p:spPr>
          <a:xfrm>
            <a:off x="2125047" y="1679786"/>
            <a:ext cx="1682773" cy="53105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4EC1288-748A-E4F6-8C5D-17D8B372D669}"/>
              </a:ext>
            </a:extLst>
          </p:cNvPr>
          <p:cNvSpPr txBox="1"/>
          <p:nvPr/>
        </p:nvSpPr>
        <p:spPr>
          <a:xfrm>
            <a:off x="1884311" y="2406468"/>
            <a:ext cx="2768585" cy="307777"/>
          </a:xfrm>
          <a:prstGeom prst="rect">
            <a:avLst/>
          </a:prstGeom>
          <a:noFill/>
        </p:spPr>
        <p:txBody>
          <a:bodyPr wrap="square" rtlCol="0">
            <a:spAutoFit/>
          </a:bodyPr>
          <a:lstStyle/>
          <a:p>
            <a:pPr algn="ctr"/>
            <a:r>
              <a:rPr lang="en-GB" sz="1400" dirty="0">
                <a:solidFill>
                  <a:srgbClr val="E3B501"/>
                </a:solidFill>
                <a:latin typeface="Arial" panose="020B0604020202020204" pitchFamily="34" charset="0"/>
                <a:cs typeface="Arial" panose="020B0604020202020204" pitchFamily="34" charset="0"/>
              </a:rPr>
              <a:t>Response diversity</a:t>
            </a:r>
          </a:p>
        </p:txBody>
      </p:sp>
      <p:sp>
        <p:nvSpPr>
          <p:cNvPr id="87" name="TextBox 86">
            <a:extLst>
              <a:ext uri="{FF2B5EF4-FFF2-40B4-BE49-F238E27FC236}">
                <a16:creationId xmlns:a16="http://schemas.microsoft.com/office/drawing/2014/main" id="{F5D1E1EE-EA21-DB7C-CE84-413D08878D6C}"/>
              </a:ext>
            </a:extLst>
          </p:cNvPr>
          <p:cNvSpPr txBox="1"/>
          <p:nvPr/>
        </p:nvSpPr>
        <p:spPr>
          <a:xfrm rot="16200000">
            <a:off x="1181011" y="1696600"/>
            <a:ext cx="1029599" cy="307777"/>
          </a:xfrm>
          <a:prstGeom prst="rect">
            <a:avLst/>
          </a:prstGeom>
          <a:noFill/>
        </p:spPr>
        <p:txBody>
          <a:bodyPr wrap="square" rtlCol="0">
            <a:spAutoFit/>
          </a:bodyPr>
          <a:lstStyle/>
          <a:p>
            <a:pPr algn="ctr"/>
            <a:r>
              <a:rPr lang="en-GB" sz="1400" dirty="0">
                <a:solidFill>
                  <a:srgbClr val="E3B501"/>
                </a:solidFill>
                <a:latin typeface="Arial" panose="020B0604020202020204" pitchFamily="34" charset="0"/>
                <a:cs typeface="Arial" panose="020B0604020202020204" pitchFamily="34" charset="0"/>
              </a:rPr>
              <a:t>Stability</a:t>
            </a:r>
          </a:p>
        </p:txBody>
      </p:sp>
    </p:spTree>
    <p:extLst>
      <p:ext uri="{BB962C8B-B14F-4D97-AF65-F5344CB8AC3E}">
        <p14:creationId xmlns:p14="http://schemas.microsoft.com/office/powerpoint/2010/main" val="165188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2">
            <a:extLst>
              <a:ext uri="{FF2B5EF4-FFF2-40B4-BE49-F238E27FC236}">
                <a16:creationId xmlns:a16="http://schemas.microsoft.com/office/drawing/2014/main" id="{7FF923EC-FA22-3716-EC19-188974E513D3}"/>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232A87F-1A16-96ED-2B9A-C85328DBC825}"/>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6" name="Picture 5">
            <a:extLst>
              <a:ext uri="{FF2B5EF4-FFF2-40B4-BE49-F238E27FC236}">
                <a16:creationId xmlns:a16="http://schemas.microsoft.com/office/drawing/2014/main" id="{46513BBC-D5AC-248A-D003-79AEB1894A1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7" name="Picture 6">
            <a:extLst>
              <a:ext uri="{FF2B5EF4-FFF2-40B4-BE49-F238E27FC236}">
                <a16:creationId xmlns:a16="http://schemas.microsoft.com/office/drawing/2014/main" id="{3F9EFF1D-3884-87A5-04D4-198CEACB603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57E06436-C6C5-53EF-3735-E5237751CF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9" name="TextBox 8">
            <a:extLst>
              <a:ext uri="{FF2B5EF4-FFF2-40B4-BE49-F238E27FC236}">
                <a16:creationId xmlns:a16="http://schemas.microsoft.com/office/drawing/2014/main" id="{4A7A7582-AA21-4D05-7BAF-DCBBA6C1EE37}"/>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42B2F69-DF89-0B96-7D73-94561E7D72FE}"/>
              </a:ext>
            </a:extLst>
          </p:cNvPr>
          <p:cNvSpPr txBox="1"/>
          <p:nvPr/>
        </p:nvSpPr>
        <p:spPr>
          <a:xfrm>
            <a:off x="3416054" y="224694"/>
            <a:ext cx="5693838" cy="769441"/>
          </a:xfrm>
          <a:prstGeom prst="rect">
            <a:avLst/>
          </a:prstGeom>
          <a:noFill/>
        </p:spPr>
        <p:txBody>
          <a:bodyPr wrap="square" rtlCol="0">
            <a:spAutoFit/>
          </a:bodyPr>
          <a:lstStyle/>
          <a:p>
            <a:pPr algn="ctr"/>
            <a:r>
              <a:rPr lang="en-GB" sz="4400" b="1" dirty="0">
                <a:latin typeface="Arial" panose="020B0604020202020204" pitchFamily="34" charset="0"/>
                <a:cs typeface="Arial" panose="020B0604020202020204" pitchFamily="34" charset="0"/>
              </a:rPr>
              <a:t>Longer-term goals</a:t>
            </a:r>
          </a:p>
        </p:txBody>
      </p:sp>
      <p:pic>
        <p:nvPicPr>
          <p:cNvPr id="13" name="Picture 24" descr="Dee, Laura | CU Experts | CU Boulder">
            <a:extLst>
              <a:ext uri="{FF2B5EF4-FFF2-40B4-BE49-F238E27FC236}">
                <a16:creationId xmlns:a16="http://schemas.microsoft.com/office/drawing/2014/main" id="{82687272-995D-19CE-8B1A-EFA31D857CD5}"/>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58" y="1024421"/>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4" name="Picture 14" descr="Mike FOWLER | Phd. Theoretical Ecology | Swansea University, Swansea ...">
            <a:extLst>
              <a:ext uri="{FF2B5EF4-FFF2-40B4-BE49-F238E27FC236}">
                <a16:creationId xmlns:a16="http://schemas.microsoft.com/office/drawing/2014/main" id="{83EA4E19-83C5-AA15-57FC-28B1130C93AF}"/>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58" y="2064531"/>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5" name="Picture 34" descr="Ceres BARROS | Postdoctoral research fellow | PhD | University of ...">
            <a:extLst>
              <a:ext uri="{FF2B5EF4-FFF2-40B4-BE49-F238E27FC236}">
                <a16:creationId xmlns:a16="http://schemas.microsoft.com/office/drawing/2014/main" id="{3314AE82-4B7F-7237-65E0-D1E2DA24C13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0" y="1897"/>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6" name="Picture 20" descr="British Ecological Society early career award for UCD ...">
            <a:extLst>
              <a:ext uri="{FF2B5EF4-FFF2-40B4-BE49-F238E27FC236}">
                <a16:creationId xmlns:a16="http://schemas.microsoft.com/office/drawing/2014/main" id="{3F4B197A-985E-A88B-9694-4CDF2A1B67BB}"/>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t="-1"/>
          <a:stretch/>
        </p:blipFill>
        <p:spPr bwMode="auto">
          <a:xfrm>
            <a:off x="-58" y="5160211"/>
            <a:ext cx="1027927"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7" name="Picture 8" descr="Takehiro SASAKI | Yokohama National University, Yokohama ...">
            <a:extLst>
              <a:ext uri="{FF2B5EF4-FFF2-40B4-BE49-F238E27FC236}">
                <a16:creationId xmlns:a16="http://schemas.microsoft.com/office/drawing/2014/main" id="{40AF2F31-BB45-FF0C-25C5-F1E19DCE1FFD}"/>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0" y="4129115"/>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8" name="Picture 6" descr="Owen Petchey">
            <a:extLst>
              <a:ext uri="{FF2B5EF4-FFF2-40B4-BE49-F238E27FC236}">
                <a16:creationId xmlns:a16="http://schemas.microsoft.com/office/drawing/2014/main" id="{3EEBD171-305F-5B66-B8DD-A4ACE3C6C07D}"/>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0" y="3096823"/>
            <a:ext cx="1029600" cy="10296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9" name="Picture 18" descr="A picture containing text&#10;&#10;Description automatically generated">
            <a:extLst>
              <a:ext uri="{FF2B5EF4-FFF2-40B4-BE49-F238E27FC236}">
                <a16:creationId xmlns:a16="http://schemas.microsoft.com/office/drawing/2014/main" id="{FB45AD15-3001-50AB-5395-78AD400B1A53}"/>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338451" y="171489"/>
            <a:ext cx="2077603" cy="737879"/>
          </a:xfrm>
          <a:prstGeom prst="rect">
            <a:avLst/>
          </a:prstGeom>
        </p:spPr>
      </p:pic>
      <p:cxnSp>
        <p:nvCxnSpPr>
          <p:cNvPr id="2" name="Straight Connector 1">
            <a:extLst>
              <a:ext uri="{FF2B5EF4-FFF2-40B4-BE49-F238E27FC236}">
                <a16:creationId xmlns:a16="http://schemas.microsoft.com/office/drawing/2014/main" id="{9A2F4A28-97A6-A0C1-B603-35EAE21556EA}"/>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73A1267-C9E1-9CCA-FEE7-7D0B63EE08AC}"/>
              </a:ext>
            </a:extLst>
          </p:cNvPr>
          <p:cNvSpPr txBox="1"/>
          <p:nvPr/>
        </p:nvSpPr>
        <p:spPr>
          <a:xfrm>
            <a:off x="5180408" y="1259128"/>
            <a:ext cx="3595730" cy="1200329"/>
          </a:xfrm>
          <a:prstGeom prst="rect">
            <a:avLst/>
          </a:prstGeom>
          <a:noFill/>
        </p:spPr>
        <p:txBody>
          <a:bodyPr wrap="square" rtlCol="0">
            <a:spAutoFit/>
          </a:bodyPr>
          <a:lstStyle/>
          <a:p>
            <a:pPr algn="ctr"/>
            <a:r>
              <a:rPr lang="en-GB" sz="3600" b="1" dirty="0">
                <a:solidFill>
                  <a:srgbClr val="FFC000"/>
                </a:solidFill>
                <a:latin typeface="Arial" panose="020B0604020202020204" pitchFamily="34" charset="0"/>
                <a:cs typeface="Arial" panose="020B0604020202020204" pitchFamily="34" charset="0"/>
              </a:rPr>
              <a:t>Distributed experiment</a:t>
            </a:r>
          </a:p>
        </p:txBody>
      </p:sp>
      <p:pic>
        <p:nvPicPr>
          <p:cNvPr id="23" name="Picture 6" descr="Drawing Political Map Of The World, Black And White Stock Footage Video ...">
            <a:extLst>
              <a:ext uri="{FF2B5EF4-FFF2-40B4-BE49-F238E27FC236}">
                <a16:creationId xmlns:a16="http://schemas.microsoft.com/office/drawing/2014/main" id="{0FAF1FD9-075A-014E-7216-7C9BDCF67242}"/>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a:stretch/>
        </p:blipFill>
        <p:spPr bwMode="auto">
          <a:xfrm>
            <a:off x="1354550" y="2724450"/>
            <a:ext cx="7651715" cy="327715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BB117622-81F4-BDED-D85D-091160A86817}"/>
              </a:ext>
            </a:extLst>
          </p:cNvPr>
          <p:cNvGrpSpPr>
            <a:grpSpLocks noChangeAspect="1"/>
          </p:cNvGrpSpPr>
          <p:nvPr/>
        </p:nvGrpSpPr>
        <p:grpSpPr>
          <a:xfrm>
            <a:off x="2456631" y="3224741"/>
            <a:ext cx="573915" cy="576000"/>
            <a:chOff x="7480410" y="3012461"/>
            <a:chExt cx="1913050" cy="1920000"/>
          </a:xfrm>
        </p:grpSpPr>
        <p:sp>
          <p:nvSpPr>
            <p:cNvPr id="53" name="Oval 52">
              <a:extLst>
                <a:ext uri="{FF2B5EF4-FFF2-40B4-BE49-F238E27FC236}">
                  <a16:creationId xmlns:a16="http://schemas.microsoft.com/office/drawing/2014/main" id="{35DF66BC-1EE6-17AC-5297-EF2DE3F745C5}"/>
                </a:ext>
              </a:extLst>
            </p:cNvPr>
            <p:cNvSpPr/>
            <p:nvPr/>
          </p:nvSpPr>
          <p:spPr>
            <a:xfrm>
              <a:off x="7504140" y="3024821"/>
              <a:ext cx="1800000" cy="1800000"/>
            </a:xfrm>
            <a:prstGeom prst="ellipse">
              <a:avLst/>
            </a:prstGeom>
            <a:solidFill>
              <a:srgbClr val="E3B501"/>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4" name="Picture 53" descr="A picture containing green, plant, close, surrounded&#10;&#10;Description automatically generated">
              <a:extLst>
                <a:ext uri="{FF2B5EF4-FFF2-40B4-BE49-F238E27FC236}">
                  <a16:creationId xmlns:a16="http://schemas.microsoft.com/office/drawing/2014/main" id="{3FC86490-81D4-F17A-7CB3-361BA0136C4D}"/>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480410" y="3012461"/>
              <a:ext cx="1913050" cy="1920000"/>
            </a:xfrm>
            <a:prstGeom prst="ellipse">
              <a:avLst/>
            </a:prstGeom>
            <a:ln>
              <a:noFill/>
            </a:ln>
            <a:effectLst>
              <a:softEdge rad="112500"/>
            </a:effectLst>
          </p:spPr>
        </p:pic>
      </p:grpSp>
      <p:grpSp>
        <p:nvGrpSpPr>
          <p:cNvPr id="55" name="Group 54">
            <a:extLst>
              <a:ext uri="{FF2B5EF4-FFF2-40B4-BE49-F238E27FC236}">
                <a16:creationId xmlns:a16="http://schemas.microsoft.com/office/drawing/2014/main" id="{EBFC299E-8E0C-9EBE-7E28-5A0B3376F549}"/>
              </a:ext>
            </a:extLst>
          </p:cNvPr>
          <p:cNvGrpSpPr>
            <a:grpSpLocks noChangeAspect="1"/>
          </p:cNvGrpSpPr>
          <p:nvPr/>
        </p:nvGrpSpPr>
        <p:grpSpPr>
          <a:xfrm>
            <a:off x="3804143" y="4810227"/>
            <a:ext cx="573915" cy="576000"/>
            <a:chOff x="7504140" y="2959648"/>
            <a:chExt cx="1913050" cy="1920000"/>
          </a:xfrm>
        </p:grpSpPr>
        <p:sp>
          <p:nvSpPr>
            <p:cNvPr id="56" name="Oval 55">
              <a:extLst>
                <a:ext uri="{FF2B5EF4-FFF2-40B4-BE49-F238E27FC236}">
                  <a16:creationId xmlns:a16="http://schemas.microsoft.com/office/drawing/2014/main" id="{1EEF7B06-D8E8-084D-DAFA-B2DA22B6B5FD}"/>
                </a:ext>
              </a:extLst>
            </p:cNvPr>
            <p:cNvSpPr/>
            <p:nvPr/>
          </p:nvSpPr>
          <p:spPr>
            <a:xfrm>
              <a:off x="7504140" y="3024821"/>
              <a:ext cx="1800000" cy="1800000"/>
            </a:xfrm>
            <a:prstGeom prst="ellipse">
              <a:avLst/>
            </a:prstGeom>
            <a:solidFill>
              <a:srgbClr val="8629AF"/>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Picture 56" descr="A picture containing green, plant, close, surrounded&#10;&#10;Description automatically generated">
              <a:extLst>
                <a:ext uri="{FF2B5EF4-FFF2-40B4-BE49-F238E27FC236}">
                  <a16:creationId xmlns:a16="http://schemas.microsoft.com/office/drawing/2014/main" id="{FAA76538-CEC9-9B25-132E-972DB100E23B}"/>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504140" y="2959648"/>
              <a:ext cx="1913050" cy="1920000"/>
            </a:xfrm>
            <a:prstGeom prst="ellipse">
              <a:avLst/>
            </a:prstGeom>
            <a:ln>
              <a:noFill/>
            </a:ln>
            <a:effectLst>
              <a:softEdge rad="112500"/>
            </a:effectLst>
          </p:spPr>
        </p:pic>
      </p:grpSp>
      <p:grpSp>
        <p:nvGrpSpPr>
          <p:cNvPr id="58" name="Group 57">
            <a:extLst>
              <a:ext uri="{FF2B5EF4-FFF2-40B4-BE49-F238E27FC236}">
                <a16:creationId xmlns:a16="http://schemas.microsoft.com/office/drawing/2014/main" id="{12A52502-7029-B90D-FCDD-A983430D82C8}"/>
              </a:ext>
            </a:extLst>
          </p:cNvPr>
          <p:cNvGrpSpPr>
            <a:grpSpLocks noChangeAspect="1"/>
          </p:cNvGrpSpPr>
          <p:nvPr/>
        </p:nvGrpSpPr>
        <p:grpSpPr>
          <a:xfrm>
            <a:off x="2786252" y="3745442"/>
            <a:ext cx="573915" cy="576000"/>
            <a:chOff x="7495983" y="2999638"/>
            <a:chExt cx="1913050" cy="1920000"/>
          </a:xfrm>
        </p:grpSpPr>
        <p:sp>
          <p:nvSpPr>
            <p:cNvPr id="59" name="Oval 58">
              <a:extLst>
                <a:ext uri="{FF2B5EF4-FFF2-40B4-BE49-F238E27FC236}">
                  <a16:creationId xmlns:a16="http://schemas.microsoft.com/office/drawing/2014/main" id="{06B288BB-85C8-8155-0169-ACDE9A96E64F}"/>
                </a:ext>
              </a:extLst>
            </p:cNvPr>
            <p:cNvSpPr/>
            <p:nvPr/>
          </p:nvSpPr>
          <p:spPr>
            <a:xfrm>
              <a:off x="7504140" y="3024821"/>
              <a:ext cx="1800000" cy="1800000"/>
            </a:xfrm>
            <a:prstGeom prst="ellipse">
              <a:avLst/>
            </a:prstGeom>
            <a:solidFill>
              <a:srgbClr val="C00000"/>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0" name="Picture 59" descr="A picture containing green, plant, close, surrounded&#10;&#10;Description automatically generated">
              <a:extLst>
                <a:ext uri="{FF2B5EF4-FFF2-40B4-BE49-F238E27FC236}">
                  <a16:creationId xmlns:a16="http://schemas.microsoft.com/office/drawing/2014/main" id="{E6A95617-BFCF-C304-DDCD-C57BDE0B6DD8}"/>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495983" y="2999638"/>
              <a:ext cx="1913050" cy="1920000"/>
            </a:xfrm>
            <a:prstGeom prst="ellipse">
              <a:avLst/>
            </a:prstGeom>
            <a:ln>
              <a:noFill/>
            </a:ln>
            <a:effectLst>
              <a:softEdge rad="112500"/>
            </a:effectLst>
          </p:spPr>
        </p:pic>
      </p:grpSp>
      <p:grpSp>
        <p:nvGrpSpPr>
          <p:cNvPr id="61" name="Group 60">
            <a:extLst>
              <a:ext uri="{FF2B5EF4-FFF2-40B4-BE49-F238E27FC236}">
                <a16:creationId xmlns:a16="http://schemas.microsoft.com/office/drawing/2014/main" id="{7955982F-6BD8-DA2B-64F9-A70C7ECDB8AA}"/>
              </a:ext>
            </a:extLst>
          </p:cNvPr>
          <p:cNvGrpSpPr>
            <a:grpSpLocks noChangeAspect="1"/>
          </p:cNvGrpSpPr>
          <p:nvPr/>
        </p:nvGrpSpPr>
        <p:grpSpPr>
          <a:xfrm>
            <a:off x="4985989" y="4106257"/>
            <a:ext cx="573915" cy="576000"/>
            <a:chOff x="7447613" y="2961885"/>
            <a:chExt cx="1913050" cy="1920000"/>
          </a:xfrm>
        </p:grpSpPr>
        <p:sp>
          <p:nvSpPr>
            <p:cNvPr id="62" name="Oval 61">
              <a:extLst>
                <a:ext uri="{FF2B5EF4-FFF2-40B4-BE49-F238E27FC236}">
                  <a16:creationId xmlns:a16="http://schemas.microsoft.com/office/drawing/2014/main" id="{5B1CD0EF-99AD-FA95-C44B-20418C078349}"/>
                </a:ext>
              </a:extLst>
            </p:cNvPr>
            <p:cNvSpPr/>
            <p:nvPr/>
          </p:nvSpPr>
          <p:spPr>
            <a:xfrm>
              <a:off x="7504140" y="3024821"/>
              <a:ext cx="1800000" cy="1800000"/>
            </a:xfrm>
            <a:prstGeom prst="ellipse">
              <a:avLst/>
            </a:prstGeom>
            <a:solidFill>
              <a:srgbClr val="3684B8"/>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2" descr="A picture containing green, plant, close, surrounded&#10;&#10;Description automatically generated">
              <a:extLst>
                <a:ext uri="{FF2B5EF4-FFF2-40B4-BE49-F238E27FC236}">
                  <a16:creationId xmlns:a16="http://schemas.microsoft.com/office/drawing/2014/main" id="{1996C5A8-914D-3130-E515-939DB9DB44B4}"/>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447613" y="2961885"/>
              <a:ext cx="1913050" cy="1920000"/>
            </a:xfrm>
            <a:prstGeom prst="ellipse">
              <a:avLst/>
            </a:prstGeom>
            <a:ln>
              <a:noFill/>
            </a:ln>
            <a:effectLst>
              <a:softEdge rad="112500"/>
            </a:effectLst>
          </p:spPr>
        </p:pic>
      </p:grpSp>
      <p:grpSp>
        <p:nvGrpSpPr>
          <p:cNvPr id="64" name="Group 63">
            <a:extLst>
              <a:ext uri="{FF2B5EF4-FFF2-40B4-BE49-F238E27FC236}">
                <a16:creationId xmlns:a16="http://schemas.microsoft.com/office/drawing/2014/main" id="{74B02540-B8FB-D8FD-A2C6-D2490FF8BAD0}"/>
              </a:ext>
            </a:extLst>
          </p:cNvPr>
          <p:cNvGrpSpPr>
            <a:grpSpLocks noChangeAspect="1"/>
          </p:cNvGrpSpPr>
          <p:nvPr/>
        </p:nvGrpSpPr>
        <p:grpSpPr>
          <a:xfrm>
            <a:off x="4968032" y="3429000"/>
            <a:ext cx="573915" cy="576000"/>
            <a:chOff x="7479640" y="2990721"/>
            <a:chExt cx="1913050" cy="1920000"/>
          </a:xfrm>
        </p:grpSpPr>
        <p:sp>
          <p:nvSpPr>
            <p:cNvPr id="65" name="Oval 64">
              <a:extLst>
                <a:ext uri="{FF2B5EF4-FFF2-40B4-BE49-F238E27FC236}">
                  <a16:creationId xmlns:a16="http://schemas.microsoft.com/office/drawing/2014/main" id="{FED918A5-A3FB-0A97-8566-6DBAE0D15570}"/>
                </a:ext>
              </a:extLst>
            </p:cNvPr>
            <p:cNvSpPr/>
            <p:nvPr/>
          </p:nvSpPr>
          <p:spPr>
            <a:xfrm>
              <a:off x="7504140" y="3024821"/>
              <a:ext cx="1800000" cy="1800000"/>
            </a:xfrm>
            <a:prstGeom prst="ellipse">
              <a:avLst/>
            </a:prstGeom>
            <a:solidFill>
              <a:schemeClr val="accent2">
                <a:lumMod val="75000"/>
              </a:schemeClr>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6" name="Picture 65" descr="A picture containing green, plant, close, surrounded&#10;&#10;Description automatically generated">
              <a:extLst>
                <a:ext uri="{FF2B5EF4-FFF2-40B4-BE49-F238E27FC236}">
                  <a16:creationId xmlns:a16="http://schemas.microsoft.com/office/drawing/2014/main" id="{8D9D4D8A-D87D-9D5B-798C-CCA4535E04E8}"/>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479640" y="2990721"/>
              <a:ext cx="1913050" cy="1920000"/>
            </a:xfrm>
            <a:prstGeom prst="ellipse">
              <a:avLst/>
            </a:prstGeom>
            <a:ln>
              <a:noFill/>
            </a:ln>
            <a:effectLst>
              <a:softEdge rad="112500"/>
            </a:effectLst>
          </p:spPr>
        </p:pic>
      </p:grpSp>
      <p:grpSp>
        <p:nvGrpSpPr>
          <p:cNvPr id="67" name="Group 66">
            <a:extLst>
              <a:ext uri="{FF2B5EF4-FFF2-40B4-BE49-F238E27FC236}">
                <a16:creationId xmlns:a16="http://schemas.microsoft.com/office/drawing/2014/main" id="{86F11153-2041-231D-18F9-2D4071CBA504}"/>
              </a:ext>
            </a:extLst>
          </p:cNvPr>
          <p:cNvGrpSpPr>
            <a:grpSpLocks noChangeAspect="1"/>
          </p:cNvGrpSpPr>
          <p:nvPr/>
        </p:nvGrpSpPr>
        <p:grpSpPr>
          <a:xfrm>
            <a:off x="7044407" y="3819138"/>
            <a:ext cx="573915" cy="576000"/>
            <a:chOff x="7504140" y="2964821"/>
            <a:chExt cx="1913050" cy="1920000"/>
          </a:xfrm>
        </p:grpSpPr>
        <p:sp>
          <p:nvSpPr>
            <p:cNvPr id="68" name="Oval 67">
              <a:extLst>
                <a:ext uri="{FF2B5EF4-FFF2-40B4-BE49-F238E27FC236}">
                  <a16:creationId xmlns:a16="http://schemas.microsoft.com/office/drawing/2014/main" id="{7744819D-C390-29AD-98BA-ED05CA85C337}"/>
                </a:ext>
              </a:extLst>
            </p:cNvPr>
            <p:cNvSpPr/>
            <p:nvPr/>
          </p:nvSpPr>
          <p:spPr>
            <a:xfrm>
              <a:off x="7504140" y="3024821"/>
              <a:ext cx="1800000" cy="1800000"/>
            </a:xfrm>
            <a:prstGeom prst="ellipse">
              <a:avLst/>
            </a:prstGeom>
            <a:solidFill>
              <a:srgbClr val="4AAF14"/>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9" name="Picture 68" descr="A picture containing green, plant, close, surrounded&#10;&#10;Description automatically generated">
              <a:extLst>
                <a:ext uri="{FF2B5EF4-FFF2-40B4-BE49-F238E27FC236}">
                  <a16:creationId xmlns:a16="http://schemas.microsoft.com/office/drawing/2014/main" id="{9D8712CF-7F0A-1492-5D89-0C98B1B906D3}"/>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504140" y="2964821"/>
              <a:ext cx="1913050" cy="1920000"/>
            </a:xfrm>
            <a:prstGeom prst="ellipse">
              <a:avLst/>
            </a:prstGeom>
            <a:ln>
              <a:noFill/>
            </a:ln>
            <a:effectLst>
              <a:softEdge rad="112500"/>
            </a:effectLst>
          </p:spPr>
        </p:pic>
      </p:grpSp>
      <p:grpSp>
        <p:nvGrpSpPr>
          <p:cNvPr id="70" name="Group 69">
            <a:extLst>
              <a:ext uri="{FF2B5EF4-FFF2-40B4-BE49-F238E27FC236}">
                <a16:creationId xmlns:a16="http://schemas.microsoft.com/office/drawing/2014/main" id="{01606204-E0C8-3F81-BA34-29931D2F18DA}"/>
              </a:ext>
            </a:extLst>
          </p:cNvPr>
          <p:cNvGrpSpPr>
            <a:grpSpLocks noChangeAspect="1"/>
          </p:cNvGrpSpPr>
          <p:nvPr/>
        </p:nvGrpSpPr>
        <p:grpSpPr>
          <a:xfrm>
            <a:off x="7721680" y="3683119"/>
            <a:ext cx="574506" cy="576000"/>
            <a:chOff x="7504140" y="2964821"/>
            <a:chExt cx="1915020" cy="1920000"/>
          </a:xfrm>
        </p:grpSpPr>
        <p:sp>
          <p:nvSpPr>
            <p:cNvPr id="71" name="Oval 70">
              <a:extLst>
                <a:ext uri="{FF2B5EF4-FFF2-40B4-BE49-F238E27FC236}">
                  <a16:creationId xmlns:a16="http://schemas.microsoft.com/office/drawing/2014/main" id="{CFF06643-C5F9-F545-0A18-6D1706A2D406}"/>
                </a:ext>
              </a:extLst>
            </p:cNvPr>
            <p:cNvSpPr/>
            <p:nvPr/>
          </p:nvSpPr>
          <p:spPr>
            <a:xfrm>
              <a:off x="7504140" y="3024821"/>
              <a:ext cx="1800000" cy="1800000"/>
            </a:xfrm>
            <a:prstGeom prst="ellipse">
              <a:avLst/>
            </a:prstGeom>
            <a:solidFill>
              <a:srgbClr val="000000"/>
            </a:solid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2" name="Picture 71" descr="A picture containing green, plant, close, surrounded&#10;&#10;Description automatically generated">
              <a:extLst>
                <a:ext uri="{FF2B5EF4-FFF2-40B4-BE49-F238E27FC236}">
                  <a16:creationId xmlns:a16="http://schemas.microsoft.com/office/drawing/2014/main" id="{9D24D6EA-26F7-1B2A-554D-1EEEB40B3706}"/>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506110" y="2964821"/>
              <a:ext cx="1913050" cy="1920000"/>
            </a:xfrm>
            <a:prstGeom prst="ellipse">
              <a:avLst/>
            </a:prstGeom>
            <a:ln>
              <a:noFill/>
            </a:ln>
            <a:effectLst>
              <a:softEdge rad="112500"/>
            </a:effectLst>
          </p:spPr>
        </p:pic>
      </p:grpSp>
      <p:sp>
        <p:nvSpPr>
          <p:cNvPr id="88" name="TextBox 87">
            <a:extLst>
              <a:ext uri="{FF2B5EF4-FFF2-40B4-BE49-F238E27FC236}">
                <a16:creationId xmlns:a16="http://schemas.microsoft.com/office/drawing/2014/main" id="{5B477EA7-EFF1-0185-9023-F9E4FA4F90A8}"/>
              </a:ext>
            </a:extLst>
          </p:cNvPr>
          <p:cNvSpPr txBox="1"/>
          <p:nvPr/>
        </p:nvSpPr>
        <p:spPr>
          <a:xfrm>
            <a:off x="1583846" y="1259129"/>
            <a:ext cx="3152116" cy="1200329"/>
          </a:xfrm>
          <a:prstGeom prst="rect">
            <a:avLst/>
          </a:prstGeom>
          <a:noFill/>
        </p:spPr>
        <p:txBody>
          <a:bodyPr wrap="square" rtlCol="0">
            <a:spAutoFit/>
          </a:bodyPr>
          <a:lstStyle/>
          <a:p>
            <a:pPr algn="ctr"/>
            <a:r>
              <a:rPr lang="en-GB" sz="3600" b="1" dirty="0">
                <a:solidFill>
                  <a:srgbClr val="FF38BB"/>
                </a:solidFill>
                <a:latin typeface="Arial" panose="020B0604020202020204" pitchFamily="34" charset="0"/>
                <a:cs typeface="Arial" panose="020B0604020202020204" pitchFamily="34" charset="0"/>
              </a:rPr>
              <a:t>Global synthesis</a:t>
            </a:r>
          </a:p>
        </p:txBody>
      </p:sp>
      <p:sp>
        <p:nvSpPr>
          <p:cNvPr id="89" name="Rectangle 88">
            <a:extLst>
              <a:ext uri="{FF2B5EF4-FFF2-40B4-BE49-F238E27FC236}">
                <a16:creationId xmlns:a16="http://schemas.microsoft.com/office/drawing/2014/main" id="{9F8F1299-11A7-2B7D-F9FB-4E8B8F276704}"/>
              </a:ext>
            </a:extLst>
          </p:cNvPr>
          <p:cNvSpPr/>
          <p:nvPr/>
        </p:nvSpPr>
        <p:spPr>
          <a:xfrm>
            <a:off x="1804885" y="3777724"/>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8A0B1C48-2AB1-7DB0-7FB9-7ABE58FE1A6E}"/>
              </a:ext>
            </a:extLst>
          </p:cNvPr>
          <p:cNvSpPr/>
          <p:nvPr/>
        </p:nvSpPr>
        <p:spPr>
          <a:xfrm>
            <a:off x="2197252" y="4206651"/>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10D42DFF-AA9C-AD95-9BAF-7B019CE58F7D}"/>
              </a:ext>
            </a:extLst>
          </p:cNvPr>
          <p:cNvSpPr/>
          <p:nvPr/>
        </p:nvSpPr>
        <p:spPr>
          <a:xfrm>
            <a:off x="2799904" y="4888210"/>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1AD0E461-2FCC-C283-23E1-329D734D7BD1}"/>
              </a:ext>
            </a:extLst>
          </p:cNvPr>
          <p:cNvSpPr/>
          <p:nvPr/>
        </p:nvSpPr>
        <p:spPr>
          <a:xfrm>
            <a:off x="4002926" y="5545150"/>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E7C2EA86-F38A-373D-B384-112121813107}"/>
              </a:ext>
            </a:extLst>
          </p:cNvPr>
          <p:cNvSpPr/>
          <p:nvPr/>
        </p:nvSpPr>
        <p:spPr>
          <a:xfrm>
            <a:off x="4375962" y="3611977"/>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B1A6FA53-6B02-0205-3827-FFBBA1EC70BF}"/>
              </a:ext>
            </a:extLst>
          </p:cNvPr>
          <p:cNvSpPr/>
          <p:nvPr/>
        </p:nvSpPr>
        <p:spPr>
          <a:xfrm>
            <a:off x="4906734" y="2809217"/>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5D12F8E9-39E0-4CBF-45DB-BC1E0DFD09AC}"/>
              </a:ext>
            </a:extLst>
          </p:cNvPr>
          <p:cNvSpPr/>
          <p:nvPr/>
        </p:nvSpPr>
        <p:spPr>
          <a:xfrm>
            <a:off x="8120993" y="3898629"/>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87CA7153-9F31-CFD3-5681-1DD31AD030D8}"/>
              </a:ext>
            </a:extLst>
          </p:cNvPr>
          <p:cNvSpPr/>
          <p:nvPr/>
        </p:nvSpPr>
        <p:spPr>
          <a:xfrm>
            <a:off x="6500204" y="4798715"/>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4B81620A-5894-1A1C-487E-E2231D0305CA}"/>
              </a:ext>
            </a:extLst>
          </p:cNvPr>
          <p:cNvSpPr/>
          <p:nvPr/>
        </p:nvSpPr>
        <p:spPr>
          <a:xfrm>
            <a:off x="6972309" y="5404981"/>
            <a:ext cx="360000" cy="360000"/>
          </a:xfrm>
          <a:prstGeom prst="rect">
            <a:avLst/>
          </a:prstGeom>
          <a:solidFill>
            <a:schemeClr val="tx1"/>
          </a:solidFill>
          <a:ln w="19050">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8" name="Straight Arrow Connector 97">
            <a:extLst>
              <a:ext uri="{FF2B5EF4-FFF2-40B4-BE49-F238E27FC236}">
                <a16:creationId xmlns:a16="http://schemas.microsoft.com/office/drawing/2014/main" id="{7053154F-F60E-91C9-EDDE-F9A8C770BD5F}"/>
              </a:ext>
            </a:extLst>
          </p:cNvPr>
          <p:cNvCxnSpPr>
            <a:stCxn id="89" idx="3"/>
          </p:cNvCxnSpPr>
          <p:nvPr/>
        </p:nvCxnSpPr>
        <p:spPr>
          <a:xfrm flipV="1">
            <a:off x="2164885" y="3429000"/>
            <a:ext cx="392367" cy="528724"/>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4C5C9F7-3C69-B593-21DE-2887A3615D26}"/>
              </a:ext>
            </a:extLst>
          </p:cNvPr>
          <p:cNvCxnSpPr>
            <a:cxnSpLocks/>
            <a:stCxn id="90" idx="3"/>
          </p:cNvCxnSpPr>
          <p:nvPr/>
        </p:nvCxnSpPr>
        <p:spPr>
          <a:xfrm flipV="1">
            <a:off x="2557252" y="3898629"/>
            <a:ext cx="324950" cy="488022"/>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602F643-7246-3E21-5F11-94D80637C9A0}"/>
              </a:ext>
            </a:extLst>
          </p:cNvPr>
          <p:cNvCxnSpPr>
            <a:cxnSpLocks/>
            <a:stCxn id="91" idx="3"/>
          </p:cNvCxnSpPr>
          <p:nvPr/>
        </p:nvCxnSpPr>
        <p:spPr>
          <a:xfrm>
            <a:off x="3159904" y="5068210"/>
            <a:ext cx="565481" cy="211615"/>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5A537F1-EF19-AE66-7BCC-43830D7DA3B8}"/>
              </a:ext>
            </a:extLst>
          </p:cNvPr>
          <p:cNvCxnSpPr>
            <a:cxnSpLocks/>
            <a:stCxn id="92" idx="0"/>
          </p:cNvCxnSpPr>
          <p:nvPr/>
        </p:nvCxnSpPr>
        <p:spPr>
          <a:xfrm flipH="1" flipV="1">
            <a:off x="4050335" y="4899532"/>
            <a:ext cx="132591" cy="645618"/>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BCC26EA-F74B-631B-74DB-7E07D33AF7CB}"/>
              </a:ext>
            </a:extLst>
          </p:cNvPr>
          <p:cNvCxnSpPr>
            <a:cxnSpLocks/>
            <a:stCxn id="93" idx="3"/>
          </p:cNvCxnSpPr>
          <p:nvPr/>
        </p:nvCxnSpPr>
        <p:spPr>
          <a:xfrm>
            <a:off x="4735962" y="3791977"/>
            <a:ext cx="350772" cy="0"/>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D973D43-B237-EC2D-5CC9-90D332BDBB5E}"/>
              </a:ext>
            </a:extLst>
          </p:cNvPr>
          <p:cNvCxnSpPr>
            <a:cxnSpLocks/>
          </p:cNvCxnSpPr>
          <p:nvPr/>
        </p:nvCxnSpPr>
        <p:spPr>
          <a:xfrm flipH="1">
            <a:off x="5018567" y="3169217"/>
            <a:ext cx="68167" cy="402943"/>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AEF8D3A-19BA-90F2-5CC6-AE2D6C2800E2}"/>
              </a:ext>
            </a:extLst>
          </p:cNvPr>
          <p:cNvCxnSpPr>
            <a:cxnSpLocks/>
            <a:stCxn id="96" idx="0"/>
          </p:cNvCxnSpPr>
          <p:nvPr/>
        </p:nvCxnSpPr>
        <p:spPr>
          <a:xfrm flipH="1" flipV="1">
            <a:off x="6620540" y="4363029"/>
            <a:ext cx="59664" cy="435686"/>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44673A1-425A-C23E-AA94-77B0CA9625AD}"/>
              </a:ext>
            </a:extLst>
          </p:cNvPr>
          <p:cNvCxnSpPr>
            <a:cxnSpLocks/>
            <a:stCxn id="97" idx="3"/>
          </p:cNvCxnSpPr>
          <p:nvPr/>
        </p:nvCxnSpPr>
        <p:spPr>
          <a:xfrm flipV="1">
            <a:off x="7332309" y="5332977"/>
            <a:ext cx="788684" cy="252004"/>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B5478D7-561E-7D80-C260-3FCFA9947033}"/>
              </a:ext>
            </a:extLst>
          </p:cNvPr>
          <p:cNvCxnSpPr>
            <a:cxnSpLocks/>
            <a:stCxn id="95" idx="1"/>
          </p:cNvCxnSpPr>
          <p:nvPr/>
        </p:nvCxnSpPr>
        <p:spPr>
          <a:xfrm flipH="1" flipV="1">
            <a:off x="7846955" y="3998679"/>
            <a:ext cx="274038" cy="79950"/>
          </a:xfrm>
          <a:prstGeom prst="straightConnector1">
            <a:avLst/>
          </a:prstGeom>
          <a:ln w="12700">
            <a:solidFill>
              <a:srgbClr val="FF38BB"/>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6046A8C-1740-3208-90F0-71544D86DDC4}"/>
              </a:ext>
            </a:extLst>
          </p:cNvPr>
          <p:cNvCxnSpPr>
            <a:cxnSpLocks/>
          </p:cNvCxnSpPr>
          <p:nvPr/>
        </p:nvCxnSpPr>
        <p:spPr>
          <a:xfrm>
            <a:off x="1830743" y="3954662"/>
            <a:ext cx="275917" cy="80930"/>
          </a:xfrm>
          <a:prstGeom prst="line">
            <a:avLst/>
          </a:prstGeom>
          <a:ln w="9525"/>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7F9D80FE-1EEF-5783-9677-7829C0BA6B75}"/>
              </a:ext>
            </a:extLst>
          </p:cNvPr>
          <p:cNvCxnSpPr>
            <a:cxnSpLocks/>
          </p:cNvCxnSpPr>
          <p:nvPr/>
        </p:nvCxnSpPr>
        <p:spPr>
          <a:xfrm>
            <a:off x="2223110" y="4305721"/>
            <a:ext cx="286184" cy="190412"/>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B6B55A26-3E94-0028-1EE7-BAF367EC300A}"/>
              </a:ext>
            </a:extLst>
          </p:cNvPr>
          <p:cNvCxnSpPr>
            <a:cxnSpLocks/>
          </p:cNvCxnSpPr>
          <p:nvPr/>
        </p:nvCxnSpPr>
        <p:spPr>
          <a:xfrm flipV="1">
            <a:off x="2834954" y="5093465"/>
            <a:ext cx="288000" cy="65250"/>
          </a:xfrm>
          <a:prstGeom prst="line">
            <a:avLst/>
          </a:prstGeom>
          <a:ln w="9525"/>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ABDDF495-B157-12B9-96C8-BC54EF49A606}"/>
              </a:ext>
            </a:extLst>
          </p:cNvPr>
          <p:cNvCxnSpPr>
            <a:cxnSpLocks/>
          </p:cNvCxnSpPr>
          <p:nvPr/>
        </p:nvCxnSpPr>
        <p:spPr>
          <a:xfrm flipV="1">
            <a:off x="4038926" y="5627275"/>
            <a:ext cx="288000" cy="65250"/>
          </a:xfrm>
          <a:prstGeom prst="line">
            <a:avLst/>
          </a:prstGeom>
          <a:ln w="9525"/>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E237508C-BDC4-5AFA-E306-2BB6CCF7F2DC}"/>
              </a:ext>
            </a:extLst>
          </p:cNvPr>
          <p:cNvCxnSpPr>
            <a:cxnSpLocks/>
          </p:cNvCxnSpPr>
          <p:nvPr/>
        </p:nvCxnSpPr>
        <p:spPr>
          <a:xfrm flipV="1">
            <a:off x="4411962" y="3893251"/>
            <a:ext cx="28800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130D1B5B-C80C-E966-FA8F-BE71233E61B8}"/>
              </a:ext>
            </a:extLst>
          </p:cNvPr>
          <p:cNvCxnSpPr>
            <a:cxnSpLocks/>
          </p:cNvCxnSpPr>
          <p:nvPr/>
        </p:nvCxnSpPr>
        <p:spPr>
          <a:xfrm flipV="1">
            <a:off x="6536204" y="4971458"/>
            <a:ext cx="28800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7C38EBA2-16F9-8552-5BE6-EB05682726DE}"/>
              </a:ext>
            </a:extLst>
          </p:cNvPr>
          <p:cNvCxnSpPr>
            <a:cxnSpLocks/>
          </p:cNvCxnSpPr>
          <p:nvPr/>
        </p:nvCxnSpPr>
        <p:spPr>
          <a:xfrm>
            <a:off x="4951125" y="2960171"/>
            <a:ext cx="271217" cy="106535"/>
          </a:xfrm>
          <a:prstGeom prst="line">
            <a:avLst/>
          </a:prstGeom>
          <a:ln w="9525"/>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855CD6B0-2341-230B-2F28-C1393D14AD1A}"/>
              </a:ext>
            </a:extLst>
          </p:cNvPr>
          <p:cNvCxnSpPr>
            <a:cxnSpLocks/>
          </p:cNvCxnSpPr>
          <p:nvPr/>
        </p:nvCxnSpPr>
        <p:spPr>
          <a:xfrm>
            <a:off x="7002980" y="5491882"/>
            <a:ext cx="271217" cy="106535"/>
          </a:xfrm>
          <a:prstGeom prst="line">
            <a:avLst/>
          </a:prstGeom>
          <a:ln w="9525"/>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EB42EF6-5498-8FD6-9372-2899430215C2}"/>
              </a:ext>
            </a:extLst>
          </p:cNvPr>
          <p:cNvCxnSpPr>
            <a:cxnSpLocks/>
          </p:cNvCxnSpPr>
          <p:nvPr/>
        </p:nvCxnSpPr>
        <p:spPr>
          <a:xfrm flipV="1">
            <a:off x="8163019" y="3971977"/>
            <a:ext cx="282924" cy="212038"/>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795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hillside next to a body of water&#10;&#10;Description automatically generated">
            <a:extLst>
              <a:ext uri="{FF2B5EF4-FFF2-40B4-BE49-F238E27FC236}">
                <a16:creationId xmlns:a16="http://schemas.microsoft.com/office/drawing/2014/main" id="{2A018721-0F2B-12B2-A8B6-B818F978B28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5739"/>
            <a:ext cx="9143999" cy="6267358"/>
          </a:xfrm>
          <a:prstGeom prst="rect">
            <a:avLst/>
          </a:prstGeom>
        </p:spPr>
      </p:pic>
      <p:sp>
        <p:nvSpPr>
          <p:cNvPr id="8" name="Rectangle 7">
            <a:extLst>
              <a:ext uri="{FF2B5EF4-FFF2-40B4-BE49-F238E27FC236}">
                <a16:creationId xmlns:a16="http://schemas.microsoft.com/office/drawing/2014/main" id="{10597699-75E6-73E4-DE85-C45BB7D0799E}"/>
              </a:ext>
            </a:extLst>
          </p:cNvPr>
          <p:cNvSpPr/>
          <p:nvPr/>
        </p:nvSpPr>
        <p:spPr>
          <a:xfrm>
            <a:off x="0" y="-18517"/>
            <a:ext cx="9144000" cy="6240506"/>
          </a:xfrm>
          <a:prstGeom prst="rect">
            <a:avLst/>
          </a:prstGeom>
          <a:solidFill>
            <a:srgbClr val="000000">
              <a:alpha val="4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53B13E05-CB6E-63D8-D76D-269DAEDFD9EE}"/>
              </a:ext>
            </a:extLst>
          </p:cNvPr>
          <p:cNvSpPr txBox="1"/>
          <p:nvPr/>
        </p:nvSpPr>
        <p:spPr>
          <a:xfrm>
            <a:off x="121802" y="2571880"/>
            <a:ext cx="8773620" cy="830997"/>
          </a:xfrm>
          <a:prstGeom prst="rect">
            <a:avLst/>
          </a:prstGeom>
          <a:noFill/>
        </p:spPr>
        <p:txBody>
          <a:bodyPr wrap="square" rtlCol="0">
            <a:spAutoFit/>
          </a:bodyPr>
          <a:lstStyle/>
          <a:p>
            <a:pPr marL="342900" indent="-342900">
              <a:buFont typeface="Wingdings" pitchFamily="2" charset="2"/>
              <a:buChar char="q"/>
            </a:pPr>
            <a:r>
              <a:rPr lang="en-JP" sz="2400" dirty="0">
                <a:latin typeface="Arial" panose="020B0604020202020204" pitchFamily="34" charset="0"/>
                <a:cs typeface="Arial" panose="020B0604020202020204" pitchFamily="34" charset="0"/>
              </a:rPr>
              <a:t>Response diversity should predict ecological stability (Insurance Hypothesis)</a:t>
            </a:r>
          </a:p>
        </p:txBody>
      </p:sp>
      <p:sp>
        <p:nvSpPr>
          <p:cNvPr id="18" name="TextBox 17">
            <a:extLst>
              <a:ext uri="{FF2B5EF4-FFF2-40B4-BE49-F238E27FC236}">
                <a16:creationId xmlns:a16="http://schemas.microsoft.com/office/drawing/2014/main" id="{FFEAF764-27A4-D0D2-ADFA-746A625BF809}"/>
              </a:ext>
            </a:extLst>
          </p:cNvPr>
          <p:cNvSpPr txBox="1"/>
          <p:nvPr/>
        </p:nvSpPr>
        <p:spPr>
          <a:xfrm>
            <a:off x="121802" y="4778070"/>
            <a:ext cx="8877915" cy="1200329"/>
          </a:xfrm>
          <a:prstGeom prst="rect">
            <a:avLst/>
          </a:prstGeom>
          <a:noFill/>
        </p:spPr>
        <p:txBody>
          <a:bodyPr wrap="square">
            <a:spAutoFit/>
          </a:bodyPr>
          <a:lstStyle/>
          <a:p>
            <a:pPr marL="342900" indent="-342900">
              <a:buFont typeface="Wingdings" pitchFamily="2" charset="2"/>
              <a:buChar char="q"/>
            </a:pPr>
            <a:r>
              <a:rPr lang="en-GB" sz="2400" dirty="0">
                <a:latin typeface="Arial" panose="020B0604020202020204" pitchFamily="34" charset="0"/>
                <a:cs typeface="Arial" panose="020B0604020202020204" pitchFamily="34" charset="0"/>
              </a:rPr>
              <a:t>By coordinating and accelerating research, the Response Diversity Network has the potential to be a useful community resource.</a:t>
            </a:r>
            <a:endParaRPr lang="en-JP" sz="24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2327BE2-8DE8-0944-A289-D64F1092F2FA}"/>
              </a:ext>
            </a:extLst>
          </p:cNvPr>
          <p:cNvSpPr txBox="1"/>
          <p:nvPr/>
        </p:nvSpPr>
        <p:spPr>
          <a:xfrm>
            <a:off x="121802" y="3638567"/>
            <a:ext cx="8773620" cy="830997"/>
          </a:xfrm>
          <a:prstGeom prst="rect">
            <a:avLst/>
          </a:prstGeom>
          <a:noFill/>
        </p:spPr>
        <p:txBody>
          <a:bodyPr wrap="square">
            <a:spAutoFit/>
          </a:bodyPr>
          <a:lstStyle/>
          <a:p>
            <a:pPr marL="342900" indent="-342900">
              <a:buFont typeface="Wingdings" pitchFamily="2" charset="2"/>
              <a:buChar char="q"/>
            </a:pPr>
            <a:r>
              <a:rPr lang="en-GB" sz="2400" dirty="0">
                <a:latin typeface="Arial" panose="020B0604020202020204" pitchFamily="34" charset="0"/>
                <a:cs typeface="Arial" panose="020B0604020202020204" pitchFamily="34" charset="0"/>
              </a:rPr>
              <a:t>Different approaches for conceptualising and quantifying response diversity. </a:t>
            </a:r>
            <a:endParaRPr lang="en-JP" sz="2400" dirty="0">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1D80EC9E-3E8C-F3A3-297A-FA3E1E839764}"/>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arallelogram 10">
            <a:extLst>
              <a:ext uri="{FF2B5EF4-FFF2-40B4-BE49-F238E27FC236}">
                <a16:creationId xmlns:a16="http://schemas.microsoft.com/office/drawing/2014/main" id="{EE456030-1E5C-642E-9A97-DD74EFC1D03B}"/>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F78EAAF-2EF4-4D72-99D9-F04E105C5635}"/>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13" name="Picture 12">
            <a:extLst>
              <a:ext uri="{FF2B5EF4-FFF2-40B4-BE49-F238E27FC236}">
                <a16:creationId xmlns:a16="http://schemas.microsoft.com/office/drawing/2014/main" id="{5B8834F1-6290-2610-86DD-8C0DD41A266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14" name="Picture 13">
            <a:extLst>
              <a:ext uri="{FF2B5EF4-FFF2-40B4-BE49-F238E27FC236}">
                <a16:creationId xmlns:a16="http://schemas.microsoft.com/office/drawing/2014/main" id="{2F53BFA7-CBE5-1BF0-14CA-4FD617286B7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C76EABC6-F6A4-B63F-57F3-17E9F0894B6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16" name="TextBox 15">
            <a:extLst>
              <a:ext uri="{FF2B5EF4-FFF2-40B4-BE49-F238E27FC236}">
                <a16:creationId xmlns:a16="http://schemas.microsoft.com/office/drawing/2014/main" id="{1DF4E639-39A4-274B-4A94-5FF656A8B27F}"/>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6539938-5CB4-58F3-0F99-ADD4E876E132}"/>
              </a:ext>
            </a:extLst>
          </p:cNvPr>
          <p:cNvSpPr txBox="1"/>
          <p:nvPr/>
        </p:nvSpPr>
        <p:spPr>
          <a:xfrm>
            <a:off x="121802" y="2208680"/>
            <a:ext cx="5930789"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Ross </a:t>
            </a:r>
            <a:r>
              <a:rPr lang="en-GB" sz="1400" i="1" dirty="0">
                <a:latin typeface="Arial" panose="020B0604020202020204" pitchFamily="34" charset="0"/>
                <a:cs typeface="Arial" panose="020B0604020202020204" pitchFamily="34" charset="0"/>
              </a:rPr>
              <a:t>et al</a:t>
            </a:r>
            <a:r>
              <a:rPr lang="en-GB" sz="1400" dirty="0">
                <a:latin typeface="Arial" panose="020B0604020202020204" pitchFamily="34" charset="0"/>
                <a:cs typeface="Arial" panose="020B0604020202020204" pitchFamily="34" charset="0"/>
              </a:rPr>
              <a:t>. (2023) </a:t>
            </a:r>
            <a:r>
              <a:rPr lang="en-GB" sz="1400" i="1" dirty="0">
                <a:latin typeface="Arial" panose="020B0604020202020204" pitchFamily="34" charset="0"/>
                <a:cs typeface="Arial" panose="020B0604020202020204" pitchFamily="34" charset="0"/>
              </a:rPr>
              <a:t>Methods in Ecology and Evolution</a:t>
            </a:r>
          </a:p>
        </p:txBody>
      </p:sp>
      <p:grpSp>
        <p:nvGrpSpPr>
          <p:cNvPr id="20" name="Group 19">
            <a:extLst>
              <a:ext uri="{FF2B5EF4-FFF2-40B4-BE49-F238E27FC236}">
                <a16:creationId xmlns:a16="http://schemas.microsoft.com/office/drawing/2014/main" id="{ABA3EBCB-A5E9-342A-7FC1-7A49CCBB7361}"/>
              </a:ext>
            </a:extLst>
          </p:cNvPr>
          <p:cNvGrpSpPr/>
          <p:nvPr/>
        </p:nvGrpSpPr>
        <p:grpSpPr>
          <a:xfrm>
            <a:off x="121802" y="127236"/>
            <a:ext cx="5870122" cy="2074785"/>
            <a:chOff x="2759527" y="3540846"/>
            <a:chExt cx="5870122" cy="2074785"/>
          </a:xfrm>
        </p:grpSpPr>
        <p:sp>
          <p:nvSpPr>
            <p:cNvPr id="22" name="Rectangle 21">
              <a:extLst>
                <a:ext uri="{FF2B5EF4-FFF2-40B4-BE49-F238E27FC236}">
                  <a16:creationId xmlns:a16="http://schemas.microsoft.com/office/drawing/2014/main" id="{22F33FF3-B3D6-919B-411C-61AE6C24CBE8}"/>
                </a:ext>
              </a:extLst>
            </p:cNvPr>
            <p:cNvSpPr/>
            <p:nvPr/>
          </p:nvSpPr>
          <p:spPr>
            <a:xfrm>
              <a:off x="2759527" y="3540846"/>
              <a:ext cx="5870122" cy="2074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9" name="Picture 28" descr="Graphical user interface, text, application, email&#10;&#10;Description automatically generated">
              <a:extLst>
                <a:ext uri="{FF2B5EF4-FFF2-40B4-BE49-F238E27FC236}">
                  <a16:creationId xmlns:a16="http://schemas.microsoft.com/office/drawing/2014/main" id="{DF6208A1-0547-ACB4-0F6E-840933870386}"/>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823791" y="4336615"/>
              <a:ext cx="5805858" cy="1230032"/>
            </a:xfrm>
            <a:prstGeom prst="rect">
              <a:avLst/>
            </a:prstGeom>
          </p:spPr>
        </p:pic>
        <p:pic>
          <p:nvPicPr>
            <p:cNvPr id="30" name="Picture 29" descr="Text&#10;&#10;Description automatically generated with medium confidence">
              <a:extLst>
                <a:ext uri="{FF2B5EF4-FFF2-40B4-BE49-F238E27FC236}">
                  <a16:creationId xmlns:a16="http://schemas.microsoft.com/office/drawing/2014/main" id="{8D0E2565-D5C4-64B3-78ED-7F395C4017F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829478" y="3540846"/>
              <a:ext cx="5800171" cy="1120106"/>
            </a:xfrm>
            <a:prstGeom prst="rect">
              <a:avLst/>
            </a:prstGeom>
          </p:spPr>
        </p:pic>
      </p:grpSp>
    </p:spTree>
    <p:extLst>
      <p:ext uri="{BB962C8B-B14F-4D97-AF65-F5344CB8AC3E}">
        <p14:creationId xmlns:p14="http://schemas.microsoft.com/office/powerpoint/2010/main" val="72450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877EDC0B-C366-A3B8-2FA9-80B875CFEE86}"/>
              </a:ext>
            </a:extLst>
          </p:cNvPr>
          <p:cNvPicPr>
            <a:picLocks noChangeAspect="1"/>
          </p:cNvPicPr>
          <p:nvPr/>
        </p:nvPicPr>
        <p:blipFill>
          <a:blip r:embed="rId3"/>
          <a:stretch>
            <a:fillRect/>
          </a:stretch>
        </p:blipFill>
        <p:spPr>
          <a:xfrm>
            <a:off x="0" y="-3478"/>
            <a:ext cx="4985354" cy="6231692"/>
          </a:xfrm>
          <a:prstGeom prst="rect">
            <a:avLst/>
          </a:prstGeom>
        </p:spPr>
      </p:pic>
      <p:pic>
        <p:nvPicPr>
          <p:cNvPr id="89" name="Picture 4" descr="David Armitage | Staff | The People of Rice | Rice University">
            <a:extLst>
              <a:ext uri="{FF2B5EF4-FFF2-40B4-BE49-F238E27FC236}">
                <a16:creationId xmlns:a16="http://schemas.microsoft.com/office/drawing/2014/main" id="{05569495-9F8E-394D-9784-EFD51A33F0F9}"/>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900344" y="1025802"/>
            <a:ext cx="1165380" cy="116538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Owen Petchey">
            <a:extLst>
              <a:ext uri="{FF2B5EF4-FFF2-40B4-BE49-F238E27FC236}">
                <a16:creationId xmlns:a16="http://schemas.microsoft.com/office/drawing/2014/main" id="{2CCE17A3-BE58-1949-BF42-2CE9EFC1DB1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174520" y="1025801"/>
            <a:ext cx="1165381" cy="116538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 descr="Takehiro SASAKI | Yokohama National University, Yokohama ...">
            <a:extLst>
              <a:ext uri="{FF2B5EF4-FFF2-40B4-BE49-F238E27FC236}">
                <a16:creationId xmlns:a16="http://schemas.microsoft.com/office/drawing/2014/main" id="{E54A0752-CCC8-9D4E-8EBF-1B4D010322F8}"/>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6527192" y="1030582"/>
            <a:ext cx="1165380" cy="1165380"/>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A25FB8CB-F9AE-314F-A4BD-A4D12967086A}"/>
              </a:ext>
            </a:extLst>
          </p:cNvPr>
          <p:cNvSpPr txBox="1"/>
          <p:nvPr/>
        </p:nvSpPr>
        <p:spPr>
          <a:xfrm>
            <a:off x="7806398" y="2201627"/>
            <a:ext cx="1363275" cy="307777"/>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Dave Armitage</a:t>
            </a:r>
          </a:p>
        </p:txBody>
      </p:sp>
      <p:sp>
        <p:nvSpPr>
          <p:cNvPr id="99" name="TextBox 98">
            <a:extLst>
              <a:ext uri="{FF2B5EF4-FFF2-40B4-BE49-F238E27FC236}">
                <a16:creationId xmlns:a16="http://schemas.microsoft.com/office/drawing/2014/main" id="{6F78D4A1-432A-AC48-A8AB-D50A320A4E90}"/>
              </a:ext>
            </a:extLst>
          </p:cNvPr>
          <p:cNvSpPr txBox="1"/>
          <p:nvPr/>
        </p:nvSpPr>
        <p:spPr>
          <a:xfrm>
            <a:off x="5079927" y="2195124"/>
            <a:ext cx="1363271" cy="307777"/>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Owen Petchey</a:t>
            </a:r>
          </a:p>
        </p:txBody>
      </p:sp>
      <p:sp>
        <p:nvSpPr>
          <p:cNvPr id="100" name="TextBox 99">
            <a:extLst>
              <a:ext uri="{FF2B5EF4-FFF2-40B4-BE49-F238E27FC236}">
                <a16:creationId xmlns:a16="http://schemas.microsoft.com/office/drawing/2014/main" id="{9BDF7B71-FDEF-2442-992B-6645494AE3C8}"/>
              </a:ext>
            </a:extLst>
          </p:cNvPr>
          <p:cNvSpPr txBox="1"/>
          <p:nvPr/>
        </p:nvSpPr>
        <p:spPr>
          <a:xfrm>
            <a:off x="6305924" y="2206305"/>
            <a:ext cx="1586896" cy="307777"/>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Takehiro Sasaki</a:t>
            </a:r>
          </a:p>
        </p:txBody>
      </p:sp>
      <p:cxnSp>
        <p:nvCxnSpPr>
          <p:cNvPr id="12" name="Straight Connector 11">
            <a:extLst>
              <a:ext uri="{FF2B5EF4-FFF2-40B4-BE49-F238E27FC236}">
                <a16:creationId xmlns:a16="http://schemas.microsoft.com/office/drawing/2014/main" id="{889F0CA0-AD51-D51B-3D74-05E4169FBA6A}"/>
              </a:ext>
            </a:extLst>
          </p:cNvPr>
          <p:cNvCxnSpPr/>
          <p:nvPr/>
        </p:nvCxnSpPr>
        <p:spPr>
          <a:xfrm>
            <a:off x="4987228" y="-3478"/>
            <a:ext cx="0" cy="62182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39B6F1F-9D75-328B-BFF4-8C822B03BBB0}"/>
              </a:ext>
            </a:extLst>
          </p:cNvPr>
          <p:cNvSpPr txBox="1"/>
          <p:nvPr/>
        </p:nvSpPr>
        <p:spPr>
          <a:xfrm>
            <a:off x="4985353" y="114307"/>
            <a:ext cx="4158647" cy="707886"/>
          </a:xfrm>
          <a:prstGeom prst="rect">
            <a:avLst/>
          </a:prstGeom>
          <a:noFill/>
        </p:spPr>
        <p:txBody>
          <a:bodyPr wrap="square" rtlCol="0">
            <a:spAutoFit/>
          </a:bodyPr>
          <a:lstStyle/>
          <a:p>
            <a:pPr algn="ctr"/>
            <a:r>
              <a:rPr lang="en-GB" sz="4000" b="1" dirty="0">
                <a:latin typeface="Arial" panose="020B0604020202020204" pitchFamily="34" charset="0"/>
                <a:cs typeface="Arial" panose="020B0604020202020204" pitchFamily="34" charset="0"/>
              </a:rPr>
              <a:t>Thank you</a:t>
            </a:r>
          </a:p>
        </p:txBody>
      </p:sp>
      <p:cxnSp>
        <p:nvCxnSpPr>
          <p:cNvPr id="4" name="Straight Connector 3">
            <a:extLst>
              <a:ext uri="{FF2B5EF4-FFF2-40B4-BE49-F238E27FC236}">
                <a16:creationId xmlns:a16="http://schemas.microsoft.com/office/drawing/2014/main" id="{81A64D27-D94B-9A97-08E6-6E7FDA6FFCDD}"/>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BC9CB7A-DA1A-94F9-38C1-5CB138DD4712}"/>
              </a:ext>
            </a:extLst>
          </p:cNvPr>
          <p:cNvGrpSpPr/>
          <p:nvPr/>
        </p:nvGrpSpPr>
        <p:grpSpPr>
          <a:xfrm>
            <a:off x="2080802" y="6214767"/>
            <a:ext cx="7328057" cy="643233"/>
            <a:chOff x="2080802" y="6214767"/>
            <a:chExt cx="7328057" cy="643233"/>
          </a:xfrm>
        </p:grpSpPr>
        <p:sp>
          <p:nvSpPr>
            <p:cNvPr id="6" name="Parallelogram 5">
              <a:extLst>
                <a:ext uri="{FF2B5EF4-FFF2-40B4-BE49-F238E27FC236}">
                  <a16:creationId xmlns:a16="http://schemas.microsoft.com/office/drawing/2014/main" id="{0C0C3466-B0EB-CC41-56F3-D568D9F8CDA5}"/>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B81D0F2-F1E6-B148-A6CC-620219FB12A6}"/>
                </a:ext>
              </a:extLst>
            </p:cNvPr>
            <p:cNvSpPr txBox="1"/>
            <p:nvPr/>
          </p:nvSpPr>
          <p:spPr>
            <a:xfrm>
              <a:off x="2080802" y="6327934"/>
              <a:ext cx="4156571" cy="369332"/>
            </a:xfrm>
            <a:prstGeom prst="rect">
              <a:avLst/>
            </a:prstGeom>
            <a:noFill/>
          </p:spPr>
          <p:txBody>
            <a:bodyPr wrap="square" rtlCol="0">
              <a:spAutoFit/>
            </a:bodyPr>
            <a:lstStyle/>
            <a:p>
              <a:pPr algn="ctr"/>
              <a:r>
                <a:rPr lang="en-GB" dirty="0">
                  <a:latin typeface="Arial" panose="020B0604020202020204" pitchFamily="34" charset="0"/>
                  <a:cs typeface="Arial" panose="020B0604020202020204" pitchFamily="34" charset="0"/>
                </a:rPr>
                <a:t>Email: </a:t>
              </a:r>
              <a:r>
                <a:rPr lang="en-GB" dirty="0" err="1">
                  <a:latin typeface="Arial" panose="020B0604020202020204" pitchFamily="34" charset="0"/>
                  <a:cs typeface="Arial" panose="020B0604020202020204" pitchFamily="34" charset="0"/>
                </a:rPr>
                <a:t>s.ross.res@outlook.com</a:t>
              </a:r>
              <a:endParaRPr lang="en-GB" dirty="0">
                <a:latin typeface="Arial" panose="020B0604020202020204" pitchFamily="34" charset="0"/>
                <a:cs typeface="Arial" panose="020B0604020202020204" pitchFamily="34" charset="0"/>
              </a:endParaRPr>
            </a:p>
          </p:txBody>
        </p:sp>
      </p:grpSp>
      <p:sp>
        <p:nvSpPr>
          <p:cNvPr id="13" name="TextBox 12">
            <a:extLst>
              <a:ext uri="{FF2B5EF4-FFF2-40B4-BE49-F238E27FC236}">
                <a16:creationId xmlns:a16="http://schemas.microsoft.com/office/drawing/2014/main" id="{FBB73EAC-DB71-7E1C-DC8B-9146185657B9}"/>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14" name="Picture 13">
            <a:extLst>
              <a:ext uri="{FF2B5EF4-FFF2-40B4-BE49-F238E27FC236}">
                <a16:creationId xmlns:a16="http://schemas.microsoft.com/office/drawing/2014/main" id="{26C999C0-C39F-3986-1CFF-2C63345A6D7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15" name="Picture 14">
            <a:extLst>
              <a:ext uri="{FF2B5EF4-FFF2-40B4-BE49-F238E27FC236}">
                <a16:creationId xmlns:a16="http://schemas.microsoft.com/office/drawing/2014/main" id="{9813DDE2-63A6-7066-D780-596825FEFB2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C6A11D6B-7530-BE40-E30A-B432C123EC9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grpSp>
        <p:nvGrpSpPr>
          <p:cNvPr id="23" name="Group 22">
            <a:extLst>
              <a:ext uri="{FF2B5EF4-FFF2-40B4-BE49-F238E27FC236}">
                <a16:creationId xmlns:a16="http://schemas.microsoft.com/office/drawing/2014/main" id="{E3DDB1C0-CB11-1E7D-3651-16179340C58A}"/>
              </a:ext>
            </a:extLst>
          </p:cNvPr>
          <p:cNvGrpSpPr/>
          <p:nvPr/>
        </p:nvGrpSpPr>
        <p:grpSpPr>
          <a:xfrm>
            <a:off x="5153685" y="2805883"/>
            <a:ext cx="1968041" cy="2968487"/>
            <a:chOff x="112761" y="90446"/>
            <a:chExt cx="1968041" cy="2968487"/>
          </a:xfrm>
        </p:grpSpPr>
        <p:grpSp>
          <p:nvGrpSpPr>
            <p:cNvPr id="17" name="Group 16">
              <a:extLst>
                <a:ext uri="{FF2B5EF4-FFF2-40B4-BE49-F238E27FC236}">
                  <a16:creationId xmlns:a16="http://schemas.microsoft.com/office/drawing/2014/main" id="{D7476CA0-0FED-5FDA-4857-54F45BEBCB08}"/>
                </a:ext>
              </a:extLst>
            </p:cNvPr>
            <p:cNvGrpSpPr/>
            <p:nvPr/>
          </p:nvGrpSpPr>
          <p:grpSpPr>
            <a:xfrm>
              <a:off x="112761" y="90446"/>
              <a:ext cx="1968041" cy="2968487"/>
              <a:chOff x="243713" y="287594"/>
              <a:chExt cx="1968041" cy="2968487"/>
            </a:xfrm>
          </p:grpSpPr>
          <p:sp>
            <p:nvSpPr>
              <p:cNvPr id="19" name="Rectangle 18">
                <a:extLst>
                  <a:ext uri="{FF2B5EF4-FFF2-40B4-BE49-F238E27FC236}">
                    <a16:creationId xmlns:a16="http://schemas.microsoft.com/office/drawing/2014/main" id="{48FDD84B-67DD-B2CF-9FA0-4F7A1C0F972A}"/>
                  </a:ext>
                </a:extLst>
              </p:cNvPr>
              <p:cNvSpPr/>
              <p:nvPr/>
            </p:nvSpPr>
            <p:spPr>
              <a:xfrm>
                <a:off x="243713" y="287594"/>
                <a:ext cx="1968041" cy="29684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2" descr="British Ecological Society - Wildlife and Countryside Link">
                <a:extLst>
                  <a:ext uri="{FF2B5EF4-FFF2-40B4-BE49-F238E27FC236}">
                    <a16:creationId xmlns:a16="http://schemas.microsoft.com/office/drawing/2014/main" id="{3FB99D38-D255-368D-F3FB-F1667B0A652E}"/>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48629" y="1238413"/>
                <a:ext cx="1758207" cy="8037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nternational Workshop：New challenges in volatile cycling in the deep ...">
                <a:extLst>
                  <a:ext uri="{FF2B5EF4-FFF2-40B4-BE49-F238E27FC236}">
                    <a16:creationId xmlns:a16="http://schemas.microsoft.com/office/drawing/2014/main" id="{70C97E44-D176-2043-118A-CC797CE461CC}"/>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43713" y="302256"/>
                <a:ext cx="1968041" cy="90141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40CDA44F-3FBF-41FA-2BE2-AF2E7F1BDA25}"/>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71288" y="1895774"/>
              <a:ext cx="1804596" cy="1112359"/>
            </a:xfrm>
            <a:prstGeom prst="rect">
              <a:avLst/>
            </a:prstGeom>
          </p:spPr>
        </p:pic>
      </p:grpSp>
      <p:sp>
        <p:nvSpPr>
          <p:cNvPr id="24" name="TextBox 23">
            <a:extLst>
              <a:ext uri="{FF2B5EF4-FFF2-40B4-BE49-F238E27FC236}">
                <a16:creationId xmlns:a16="http://schemas.microsoft.com/office/drawing/2014/main" id="{9F47331E-04D1-D7AC-AD73-C625B3B5BED2}"/>
              </a:ext>
            </a:extLst>
          </p:cNvPr>
          <p:cNvSpPr txBox="1"/>
          <p:nvPr/>
        </p:nvSpPr>
        <p:spPr>
          <a:xfrm>
            <a:off x="7288182" y="2769357"/>
            <a:ext cx="1707519" cy="2031325"/>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Hannah White</a:t>
            </a:r>
          </a:p>
          <a:p>
            <a:r>
              <a:rPr lang="en-GB" sz="1400" dirty="0">
                <a:latin typeface="Arial" panose="020B0604020202020204" pitchFamily="34" charset="0"/>
                <a:cs typeface="Arial" panose="020B0604020202020204" pitchFamily="34" charset="0"/>
              </a:rPr>
              <a:t>Laura Dee</a:t>
            </a:r>
          </a:p>
          <a:p>
            <a:r>
              <a:rPr lang="en-GB" sz="1400" dirty="0">
                <a:latin typeface="Arial" panose="020B0604020202020204" pitchFamily="34" charset="0"/>
                <a:cs typeface="Arial" panose="020B0604020202020204" pitchFamily="34" charset="0"/>
              </a:rPr>
              <a:t>Mike Fowler</a:t>
            </a:r>
          </a:p>
          <a:p>
            <a:r>
              <a:rPr lang="en-GB" sz="1400" dirty="0">
                <a:latin typeface="Arial" panose="020B0604020202020204" pitchFamily="34" charset="0"/>
                <a:cs typeface="Arial" panose="020B0604020202020204" pitchFamily="34" charset="0"/>
              </a:rPr>
              <a:t>Ceres Barros</a:t>
            </a:r>
          </a:p>
          <a:p>
            <a:r>
              <a:rPr lang="en-GB" sz="1400" dirty="0">
                <a:latin typeface="Arial" panose="020B0604020202020204" pitchFamily="34" charset="0"/>
                <a:cs typeface="Arial" panose="020B0604020202020204" pitchFamily="34" charset="0"/>
              </a:rPr>
              <a:t>Francesco </a:t>
            </a:r>
            <a:r>
              <a:rPr lang="en-GB" sz="1400" dirty="0" err="1">
                <a:latin typeface="Arial" panose="020B0604020202020204" pitchFamily="34" charset="0"/>
                <a:cs typeface="Arial" panose="020B0604020202020204" pitchFamily="34" charset="0"/>
              </a:rPr>
              <a:t>Polazzo</a:t>
            </a:r>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Gavin Simpson</a:t>
            </a:r>
          </a:p>
          <a:p>
            <a:r>
              <a:rPr lang="en-GB" sz="1400" dirty="0">
                <a:latin typeface="Arial" panose="020B0604020202020204" pitchFamily="34" charset="0"/>
                <a:cs typeface="Arial" panose="020B0604020202020204" pitchFamily="34" charset="0"/>
              </a:rPr>
              <a:t>Frank </a:t>
            </a:r>
            <a:r>
              <a:rPr lang="en-GB" sz="1400" dirty="0" err="1">
                <a:latin typeface="Arial" panose="020B0604020202020204" pitchFamily="34" charset="0"/>
                <a:cs typeface="Arial" panose="020B0604020202020204" pitchFamily="34" charset="0"/>
              </a:rPr>
              <a:t>Pennekamp</a:t>
            </a:r>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Joseph Bailey</a:t>
            </a:r>
          </a:p>
          <a:p>
            <a:r>
              <a:rPr lang="en-GB" sz="1400" dirty="0" err="1">
                <a:latin typeface="Arial" panose="020B0604020202020204" pitchFamily="34" charset="0"/>
                <a:cs typeface="Arial" panose="020B0604020202020204" pitchFamily="34" charset="0"/>
              </a:rPr>
              <a:t>Ciortan</a:t>
            </a:r>
            <a:r>
              <a:rPr lang="en-GB" sz="1400" dirty="0">
                <a:latin typeface="Arial" panose="020B0604020202020204" pitchFamily="34" charset="0"/>
                <a:cs typeface="Arial" panose="020B0604020202020204" pitchFamily="34" charset="0"/>
              </a:rPr>
              <a:t> Bogdan</a:t>
            </a:r>
          </a:p>
        </p:txBody>
      </p:sp>
      <p:pic>
        <p:nvPicPr>
          <p:cNvPr id="25" name="Picture 24" descr="A picture containing text&#10;&#10;Description automatically generated">
            <a:extLst>
              <a:ext uri="{FF2B5EF4-FFF2-40B4-BE49-F238E27FC236}">
                <a16:creationId xmlns:a16="http://schemas.microsoft.com/office/drawing/2014/main" id="{99A346C7-ECA4-53E8-9CEE-8132F15B8CB0}"/>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7353438" y="5321361"/>
            <a:ext cx="1492926" cy="530226"/>
          </a:xfrm>
          <a:prstGeom prst="rect">
            <a:avLst/>
          </a:prstGeom>
        </p:spPr>
      </p:pic>
      <p:sp>
        <p:nvSpPr>
          <p:cNvPr id="26" name="TextBox 25">
            <a:extLst>
              <a:ext uri="{FF2B5EF4-FFF2-40B4-BE49-F238E27FC236}">
                <a16:creationId xmlns:a16="http://schemas.microsoft.com/office/drawing/2014/main" id="{33ABE4C9-8BAE-78E8-BE77-FB79494B799B}"/>
              </a:ext>
            </a:extLst>
          </p:cNvPr>
          <p:cNvSpPr txBox="1"/>
          <p:nvPr/>
        </p:nvSpPr>
        <p:spPr>
          <a:xfrm>
            <a:off x="7755000" y="4929936"/>
            <a:ext cx="662361"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…and</a:t>
            </a:r>
          </a:p>
        </p:txBody>
      </p:sp>
      <p:sp>
        <p:nvSpPr>
          <p:cNvPr id="28" name="TextBox 27">
            <a:extLst>
              <a:ext uri="{FF2B5EF4-FFF2-40B4-BE49-F238E27FC236}">
                <a16:creationId xmlns:a16="http://schemas.microsoft.com/office/drawing/2014/main" id="{7ED1A2A5-6275-580A-7DC4-3FD36EBFAA24}"/>
              </a:ext>
            </a:extLst>
          </p:cNvPr>
          <p:cNvSpPr txBox="1"/>
          <p:nvPr/>
        </p:nvSpPr>
        <p:spPr>
          <a:xfrm>
            <a:off x="-1874" y="0"/>
            <a:ext cx="1762021" cy="369332"/>
          </a:xfrm>
          <a:prstGeom prst="rect">
            <a:avLst/>
          </a:prstGeom>
          <a:solidFill>
            <a:srgbClr val="000000">
              <a:alpha val="40000"/>
            </a:srgbClr>
          </a:solidFill>
        </p:spPr>
        <p:txBody>
          <a:bodyPr wrap="none" rtlCol="0">
            <a:spAutoFit/>
          </a:bodyPr>
          <a:lstStyle/>
          <a:p>
            <a:r>
              <a:rPr lang="en-GB" dirty="0">
                <a:latin typeface="Arial" panose="020B0604020202020204" pitchFamily="34" charset="0"/>
                <a:cs typeface="Arial" panose="020B0604020202020204" pitchFamily="34" charset="0"/>
              </a:rPr>
              <a:t>Nago, Okinawa</a:t>
            </a:r>
          </a:p>
        </p:txBody>
      </p:sp>
    </p:spTree>
    <p:extLst>
      <p:ext uri="{BB962C8B-B14F-4D97-AF65-F5344CB8AC3E}">
        <p14:creationId xmlns:p14="http://schemas.microsoft.com/office/powerpoint/2010/main" val="1206140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6031384-5F0C-9BD6-2A56-7963C202A615}"/>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179E487-6A73-D495-D5C9-97E2C9BCBDA9}"/>
              </a:ext>
            </a:extLst>
          </p:cNvPr>
          <p:cNvGrpSpPr/>
          <p:nvPr/>
        </p:nvGrpSpPr>
        <p:grpSpPr>
          <a:xfrm>
            <a:off x="2080802" y="6214767"/>
            <a:ext cx="7328057" cy="643233"/>
            <a:chOff x="2080802" y="6214767"/>
            <a:chExt cx="7328057" cy="643233"/>
          </a:xfrm>
        </p:grpSpPr>
        <p:sp>
          <p:nvSpPr>
            <p:cNvPr id="12" name="Parallelogram 11">
              <a:extLst>
                <a:ext uri="{FF2B5EF4-FFF2-40B4-BE49-F238E27FC236}">
                  <a16:creationId xmlns:a16="http://schemas.microsoft.com/office/drawing/2014/main" id="{8BD9FAF6-21D0-3526-E48C-C611286ECD83}"/>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A5EFAE9C-DF20-B15C-FFD8-3D029656715F}"/>
                </a:ext>
              </a:extLst>
            </p:cNvPr>
            <p:cNvSpPr txBox="1"/>
            <p:nvPr/>
          </p:nvSpPr>
          <p:spPr>
            <a:xfrm>
              <a:off x="2080802" y="6327934"/>
              <a:ext cx="4156571" cy="369332"/>
            </a:xfrm>
            <a:prstGeom prst="rect">
              <a:avLst/>
            </a:prstGeom>
            <a:noFill/>
          </p:spPr>
          <p:txBody>
            <a:bodyPr wrap="square" rtlCol="0">
              <a:spAutoFit/>
            </a:bodyPr>
            <a:lstStyle/>
            <a:p>
              <a:pPr algn="ctr"/>
              <a:r>
                <a:rPr lang="en-GB" dirty="0">
                  <a:latin typeface="Arial" panose="020B0604020202020204" pitchFamily="34" charset="0"/>
                  <a:cs typeface="Arial" panose="020B0604020202020204" pitchFamily="34" charset="0"/>
                </a:rPr>
                <a:t>Email: </a:t>
              </a:r>
              <a:r>
                <a:rPr lang="en-GB" dirty="0" err="1">
                  <a:latin typeface="Arial" panose="020B0604020202020204" pitchFamily="34" charset="0"/>
                  <a:cs typeface="Arial" panose="020B0604020202020204" pitchFamily="34" charset="0"/>
                </a:rPr>
                <a:t>s.ross.res@outlook.com</a:t>
              </a:r>
              <a:endParaRPr lang="en-GB" dirty="0">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7C29716D-69B7-06CB-0094-9E9090A2F846}"/>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15" name="Picture 14">
            <a:extLst>
              <a:ext uri="{FF2B5EF4-FFF2-40B4-BE49-F238E27FC236}">
                <a16:creationId xmlns:a16="http://schemas.microsoft.com/office/drawing/2014/main" id="{D22A66F5-20D9-2210-0B5F-4663F649DD3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16" name="Picture 15">
            <a:extLst>
              <a:ext uri="{FF2B5EF4-FFF2-40B4-BE49-F238E27FC236}">
                <a16:creationId xmlns:a16="http://schemas.microsoft.com/office/drawing/2014/main" id="{FC760467-C667-8464-F009-C464B768594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28" name="Picture 27" descr="Shape&#10;&#10;Description automatically generated with medium confidence">
            <a:extLst>
              <a:ext uri="{FF2B5EF4-FFF2-40B4-BE49-F238E27FC236}">
                <a16:creationId xmlns:a16="http://schemas.microsoft.com/office/drawing/2014/main" id="{7139FD20-0961-05E9-A71A-09C89009B9A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pic>
        <p:nvPicPr>
          <p:cNvPr id="5" name="Picture 6" descr="Drawing Political Map Of The World, Black And White Stock Footage Video ...">
            <a:extLst>
              <a:ext uri="{FF2B5EF4-FFF2-40B4-BE49-F238E27FC236}">
                <a16:creationId xmlns:a16="http://schemas.microsoft.com/office/drawing/2014/main" id="{917877C2-F6BF-F065-BC3F-D1B0954D7BC2}"/>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58764" y="1577008"/>
            <a:ext cx="8246155" cy="35317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yrna Barjau Pérez Milicua">
            <a:extLst>
              <a:ext uri="{FF2B5EF4-FFF2-40B4-BE49-F238E27FC236}">
                <a16:creationId xmlns:a16="http://schemas.microsoft.com/office/drawing/2014/main" id="{270BBA77-FFB6-64BA-FAF5-27CEC173206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5841" y="3961999"/>
            <a:ext cx="540000" cy="540000"/>
          </a:xfrm>
          <a:prstGeom prst="rect">
            <a:avLst/>
          </a:prstGeom>
          <a:noFill/>
          <a:ln w="28575">
            <a:solidFill>
              <a:srgbClr val="86602D"/>
            </a:solidFill>
          </a:ln>
          <a:extLst>
            <a:ext uri="{909E8E84-426E-40DD-AFC4-6F175D3DCCD1}">
              <a14:hiddenFill xmlns:a14="http://schemas.microsoft.com/office/drawing/2010/main">
                <a:solidFill>
                  <a:srgbClr val="FFFFFF"/>
                </a:solidFill>
              </a14:hiddenFill>
            </a:ext>
          </a:extLst>
        </p:spPr>
      </p:pic>
      <p:pic>
        <p:nvPicPr>
          <p:cNvPr id="7" name="Picture 38" descr="Dylan CRAVEN | Professor (Associate) | M.F.S., Ph.D. | Universidad ...">
            <a:extLst>
              <a:ext uri="{FF2B5EF4-FFF2-40B4-BE49-F238E27FC236}">
                <a16:creationId xmlns:a16="http://schemas.microsoft.com/office/drawing/2014/main" id="{89D10F84-A852-1253-B4BB-16F775A2BC6D}"/>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1495841" y="5387898"/>
            <a:ext cx="540000" cy="540000"/>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7" name="Picture 4" descr="Vinícius de Lima Dantas | Portal de Eventos da Universidade Federal de ...">
            <a:extLst>
              <a:ext uri="{FF2B5EF4-FFF2-40B4-BE49-F238E27FC236}">
                <a16:creationId xmlns:a16="http://schemas.microsoft.com/office/drawing/2014/main" id="{CFCB1289-B9A5-289A-1CE9-098E43678C5D}"/>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1495839" y="4681991"/>
            <a:ext cx="540005" cy="540000"/>
          </a:xfrm>
          <a:prstGeom prst="rect">
            <a:avLst/>
          </a:prstGeom>
          <a:noFill/>
          <a:ln w="28575">
            <a:solidFill>
              <a:srgbClr val="17605D"/>
            </a:solidFill>
          </a:ln>
          <a:extLst>
            <a:ext uri="{909E8E84-426E-40DD-AFC4-6F175D3DCCD1}">
              <a14:hiddenFill xmlns:a14="http://schemas.microsoft.com/office/drawing/2010/main">
                <a:solidFill>
                  <a:srgbClr val="FFFFFF"/>
                </a:solidFill>
              </a14:hiddenFill>
            </a:ext>
          </a:extLst>
        </p:spPr>
      </p:pic>
      <p:pic>
        <p:nvPicPr>
          <p:cNvPr id="29" name="Picture 8" descr="Giulia GHEDINI | ARC DECRA Research Fellow | PhD | Monash University ...">
            <a:extLst>
              <a:ext uri="{FF2B5EF4-FFF2-40B4-BE49-F238E27FC236}">
                <a16:creationId xmlns:a16="http://schemas.microsoft.com/office/drawing/2014/main" id="{E2824001-F687-C3C6-E34F-468FC4432CD0}"/>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4283284" y="4723952"/>
            <a:ext cx="540000" cy="540000"/>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5725EEBD-09F7-6E9E-D5FF-3D81741F3070}"/>
              </a:ext>
            </a:extLst>
          </p:cNvPr>
          <p:cNvGrpSpPr/>
          <p:nvPr/>
        </p:nvGrpSpPr>
        <p:grpSpPr>
          <a:xfrm>
            <a:off x="199651" y="3290442"/>
            <a:ext cx="1087712" cy="2679299"/>
            <a:chOff x="151929" y="3290439"/>
            <a:chExt cx="1087712" cy="2679299"/>
          </a:xfrm>
        </p:grpSpPr>
        <p:pic>
          <p:nvPicPr>
            <p:cNvPr id="31" name="Picture 24" descr="Dee, Laura | CU Experts | CU Boulder">
              <a:extLst>
                <a:ext uri="{FF2B5EF4-FFF2-40B4-BE49-F238E27FC236}">
                  <a16:creationId xmlns:a16="http://schemas.microsoft.com/office/drawing/2014/main" id="{A239BE63-97AE-8FD9-7390-C384287C9BA6}"/>
                </a:ext>
              </a:extLst>
            </p:cNvPr>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a:stretch/>
          </p:blipFill>
          <p:spPr bwMode="auto">
            <a:xfrm>
              <a:off x="164614" y="329494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Erica NEWMAN | Postdoctoral researcher | PhD | The ...">
              <a:extLst>
                <a:ext uri="{FF2B5EF4-FFF2-40B4-BE49-F238E27FC236}">
                  <a16:creationId xmlns:a16="http://schemas.microsoft.com/office/drawing/2014/main" id="{664C87E2-1EC7-5860-F519-CCB9A30C976F}"/>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699641" y="488438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Katharine Suding - Latsis Symposium 2018">
              <a:extLst>
                <a:ext uri="{FF2B5EF4-FFF2-40B4-BE49-F238E27FC236}">
                  <a16:creationId xmlns:a16="http://schemas.microsoft.com/office/drawing/2014/main" id="{8D70A89D-4356-0AF7-1F94-56906867FCB2}"/>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56253" y="380774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2" descr="Rachael Winfree, Ph.D. | Xerces Society">
              <a:extLst>
                <a:ext uri="{FF2B5EF4-FFF2-40B4-BE49-F238E27FC236}">
                  <a16:creationId xmlns:a16="http://schemas.microsoft.com/office/drawing/2014/main" id="{DFB02C3B-18D5-DF23-3848-B0363338F630}"/>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694668" y="434659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8" descr="Karen Abbott">
              <a:extLst>
                <a:ext uri="{FF2B5EF4-FFF2-40B4-BE49-F238E27FC236}">
                  <a16:creationId xmlns:a16="http://schemas.microsoft.com/office/drawing/2014/main" id="{85B0A812-CC95-ECF4-E2AF-DF6DCDD4EBFE}"/>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164614" y="434345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8" descr="Picture">
              <a:extLst>
                <a:ext uri="{FF2B5EF4-FFF2-40B4-BE49-F238E27FC236}">
                  <a16:creationId xmlns:a16="http://schemas.microsoft.com/office/drawing/2014/main" id="{7DBC0F90-A6DB-377A-1577-8A832675AE11}"/>
                </a:ext>
              </a:extLst>
            </p:cNvPr>
            <p:cNvPicPr>
              <a:picLocks noChangeAspect="1" noChangeArrowheads="1"/>
            </p:cNvPicPr>
            <p:nvPr/>
          </p:nvPicPr>
          <p:blipFill rotWithShape="1">
            <a:blip r:embed="rId16" cstate="hqprint">
              <a:extLst>
                <a:ext uri="{28A0092B-C50C-407E-A947-70E740481C1C}">
                  <a14:useLocalDpi xmlns:a14="http://schemas.microsoft.com/office/drawing/2010/main"/>
                </a:ext>
              </a:extLst>
            </a:blip>
            <a:srcRect l="-1"/>
            <a:stretch/>
          </p:blipFill>
          <p:spPr bwMode="auto">
            <a:xfrm>
              <a:off x="694668" y="329043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30" descr="Species extinction can doom parasites important for ecosystem health">
              <a:extLst>
                <a:ext uri="{FF2B5EF4-FFF2-40B4-BE49-F238E27FC236}">
                  <a16:creationId xmlns:a16="http://schemas.microsoft.com/office/drawing/2014/main" id="{95BBDAF6-151B-3527-A4B9-97507C4E746F}"/>
                </a:ext>
              </a:extLst>
            </p:cNvPr>
            <p:cNvPicPr>
              <a:picLocks noChangeAspect="1" noChangeArrowheads="1"/>
            </p:cNvPicPr>
            <p:nvPr/>
          </p:nvPicPr>
          <p:blipFill rotWithShape="1">
            <a:blip r:embed="rId17" cstate="hqprint">
              <a:extLst>
                <a:ext uri="{28A0092B-C50C-407E-A947-70E740481C1C}">
                  <a14:useLocalDpi xmlns:a14="http://schemas.microsoft.com/office/drawing/2010/main"/>
                </a:ext>
              </a:extLst>
            </a:blip>
            <a:srcRect/>
            <a:stretch/>
          </p:blipFill>
          <p:spPr bwMode="auto">
            <a:xfrm>
              <a:off x="154668" y="490005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44" descr="Fellows 2019-2020 – Undergraduate Research Scholars Program – UW–Madison">
              <a:extLst>
                <a:ext uri="{FF2B5EF4-FFF2-40B4-BE49-F238E27FC236}">
                  <a16:creationId xmlns:a16="http://schemas.microsoft.com/office/drawing/2014/main" id="{4ECF14AC-DEC5-8BDC-A63A-F382662CAEDF}"/>
                </a:ext>
              </a:extLst>
            </p:cNvPr>
            <p:cNvPicPr>
              <a:picLocks noChangeAspect="1" noChangeArrowheads="1"/>
            </p:cNvPicPr>
            <p:nvPr/>
          </p:nvPicPr>
          <p:blipFill rotWithShape="1">
            <a:blip r:embed="rId18" cstate="hqprint">
              <a:extLst>
                <a:ext uri="{28A0092B-C50C-407E-A947-70E740481C1C}">
                  <a14:useLocalDpi xmlns:a14="http://schemas.microsoft.com/office/drawing/2010/main"/>
                </a:ext>
              </a:extLst>
            </a:blip>
            <a:srcRect/>
            <a:stretch/>
          </p:blipFill>
          <p:spPr bwMode="auto">
            <a:xfrm>
              <a:off x="694668" y="380209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2" descr="Mark GENUNG | Assistant Professor | PhD | University of Louisiana at ...">
              <a:extLst>
                <a:ext uri="{FF2B5EF4-FFF2-40B4-BE49-F238E27FC236}">
                  <a16:creationId xmlns:a16="http://schemas.microsoft.com/office/drawing/2014/main" id="{8A7D9C7F-DD18-CFD7-7396-129847242053}"/>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151929" y="541898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2" descr="steve munch - fisheries ecologist - NOAA: National Oceanic ...">
              <a:extLst>
                <a:ext uri="{FF2B5EF4-FFF2-40B4-BE49-F238E27FC236}">
                  <a16:creationId xmlns:a16="http://schemas.microsoft.com/office/drawing/2014/main" id="{D4A192CB-3F2B-CDFA-87F8-3DCC79431152}"/>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691929" y="5429738"/>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076" name="Rectangle 1075">
              <a:extLst>
                <a:ext uri="{FF2B5EF4-FFF2-40B4-BE49-F238E27FC236}">
                  <a16:creationId xmlns:a16="http://schemas.microsoft.com/office/drawing/2014/main" id="{B2D4DE55-37DF-8351-85F7-DD3A9E6877E7}"/>
                </a:ext>
              </a:extLst>
            </p:cNvPr>
            <p:cNvSpPr/>
            <p:nvPr/>
          </p:nvSpPr>
          <p:spPr>
            <a:xfrm>
              <a:off x="151929" y="3290439"/>
              <a:ext cx="1080000" cy="266854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grpSp>
      <p:grpSp>
        <p:nvGrpSpPr>
          <p:cNvPr id="1078" name="Group 1077">
            <a:extLst>
              <a:ext uri="{FF2B5EF4-FFF2-40B4-BE49-F238E27FC236}">
                <a16:creationId xmlns:a16="http://schemas.microsoft.com/office/drawing/2014/main" id="{95922128-27C8-9F0C-E67D-A0749C87F7A0}"/>
              </a:ext>
            </a:extLst>
          </p:cNvPr>
          <p:cNvGrpSpPr/>
          <p:nvPr/>
        </p:nvGrpSpPr>
        <p:grpSpPr>
          <a:xfrm>
            <a:off x="212336" y="1170616"/>
            <a:ext cx="1080000" cy="540000"/>
            <a:chOff x="223500" y="1062040"/>
            <a:chExt cx="1080000" cy="540000"/>
          </a:xfrm>
        </p:grpSpPr>
        <p:pic>
          <p:nvPicPr>
            <p:cNvPr id="1080" name="Picture 34" descr="Ceres BARROS | Postdoctoral research fellow | PhD | University of ...">
              <a:extLst>
                <a:ext uri="{FF2B5EF4-FFF2-40B4-BE49-F238E27FC236}">
                  <a16:creationId xmlns:a16="http://schemas.microsoft.com/office/drawing/2014/main" id="{F3BFCEF9-1B7A-C174-75A5-77E5C4F06E02}"/>
                </a:ext>
              </a:extLst>
            </p:cNvPr>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223500" y="106204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2" descr="178: Dr. Marc Cadotte: Variety is the Spice of Science! Experiments in ...">
              <a:extLst>
                <a:ext uri="{FF2B5EF4-FFF2-40B4-BE49-F238E27FC236}">
                  <a16:creationId xmlns:a16="http://schemas.microsoft.com/office/drawing/2014/main" id="{7FF4A15F-2074-0A54-5B36-5800CCECF051}"/>
                </a:ext>
              </a:extLst>
            </p:cNvPr>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763500" y="1062040"/>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082" name="Rectangle 1081">
              <a:extLst>
                <a:ext uri="{FF2B5EF4-FFF2-40B4-BE49-F238E27FC236}">
                  <a16:creationId xmlns:a16="http://schemas.microsoft.com/office/drawing/2014/main" id="{BF240045-9227-5211-D6B3-8501821CB1B9}"/>
                </a:ext>
              </a:extLst>
            </p:cNvPr>
            <p:cNvSpPr/>
            <p:nvPr/>
          </p:nvSpPr>
          <p:spPr>
            <a:xfrm>
              <a:off x="223500" y="1062040"/>
              <a:ext cx="1080000" cy="540000"/>
            </a:xfrm>
            <a:prstGeom prst="rect">
              <a:avLst/>
            </a:prstGeom>
            <a:noFill/>
            <a:ln w="28575">
              <a:solidFill>
                <a:srgbClr val="5DBB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84" name="Group 1083">
            <a:extLst>
              <a:ext uri="{FF2B5EF4-FFF2-40B4-BE49-F238E27FC236}">
                <a16:creationId xmlns:a16="http://schemas.microsoft.com/office/drawing/2014/main" id="{2AA1B4DE-AA94-A0B1-55FD-DB2A5F49CFC4}"/>
              </a:ext>
            </a:extLst>
          </p:cNvPr>
          <p:cNvGrpSpPr/>
          <p:nvPr/>
        </p:nvGrpSpPr>
        <p:grpSpPr>
          <a:xfrm>
            <a:off x="5996001" y="741525"/>
            <a:ext cx="1080000" cy="1070215"/>
            <a:chOff x="4226495" y="734012"/>
            <a:chExt cx="1080000" cy="1070215"/>
          </a:xfrm>
        </p:grpSpPr>
        <p:pic>
          <p:nvPicPr>
            <p:cNvPr id="1085" name="Picture 20" descr="Plenary Lectures - British Ecological Society">
              <a:extLst>
                <a:ext uri="{FF2B5EF4-FFF2-40B4-BE49-F238E27FC236}">
                  <a16:creationId xmlns:a16="http://schemas.microsoft.com/office/drawing/2014/main" id="{8DBD7C7E-7E5A-3F14-4CF2-BFC98D0626D6}"/>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4226495" y="73401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22">
              <a:extLst>
                <a:ext uri="{FF2B5EF4-FFF2-40B4-BE49-F238E27FC236}">
                  <a16:creationId xmlns:a16="http://schemas.microsoft.com/office/drawing/2014/main" id="{EC2A7DC1-5D9D-49A0-C0E6-A2AC81EA0806}"/>
                </a:ext>
              </a:extLst>
            </p:cNvPr>
            <p:cNvPicPr>
              <a:picLocks noChangeAspect="1" noChangeArrowheads="1"/>
            </p:cNvPicPr>
            <p:nvPr/>
          </p:nvPicPr>
          <p:blipFill>
            <a:blip r:embed="rId24" cstate="hqprint">
              <a:extLst>
                <a:ext uri="{28A0092B-C50C-407E-A947-70E740481C1C}">
                  <a14:useLocalDpi xmlns:a14="http://schemas.microsoft.com/office/drawing/2010/main"/>
                </a:ext>
              </a:extLst>
            </a:blip>
            <a:srcRect/>
            <a:stretch>
              <a:fillRect/>
            </a:stretch>
          </p:blipFill>
          <p:spPr bwMode="auto">
            <a:xfrm>
              <a:off x="4226495" y="125570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24">
              <a:extLst>
                <a:ext uri="{FF2B5EF4-FFF2-40B4-BE49-F238E27FC236}">
                  <a16:creationId xmlns:a16="http://schemas.microsoft.com/office/drawing/2014/main" id="{7C3EBABF-F350-EC62-95A6-B8F3D6BDA3B3}"/>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4766495" y="73637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42" descr="Qiang YANG | Postdoctoral Researcher | Ph.D in Ecology | Department of ...">
              <a:extLst>
                <a:ext uri="{FF2B5EF4-FFF2-40B4-BE49-F238E27FC236}">
                  <a16:creationId xmlns:a16="http://schemas.microsoft.com/office/drawing/2014/main" id="{C4EC7205-AB71-1A16-DBA3-9700428C341E}"/>
                </a:ext>
              </a:extLst>
            </p:cNvPr>
            <p:cNvPicPr>
              <a:picLocks noChangeAspect="1" noChangeArrowheads="1"/>
            </p:cNvPicPr>
            <p:nvPr/>
          </p:nvPicPr>
          <p:blipFill>
            <a:blip r:embed="rId26" cstate="hqprint">
              <a:extLst>
                <a:ext uri="{28A0092B-C50C-407E-A947-70E740481C1C}">
                  <a14:useLocalDpi xmlns:a14="http://schemas.microsoft.com/office/drawing/2010/main"/>
                </a:ext>
              </a:extLst>
            </a:blip>
            <a:srcRect/>
            <a:stretch>
              <a:fillRect/>
            </a:stretch>
          </p:blipFill>
          <p:spPr bwMode="auto">
            <a:xfrm>
              <a:off x="4766495" y="1264227"/>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089" name="Rectangle 1088">
              <a:extLst>
                <a:ext uri="{FF2B5EF4-FFF2-40B4-BE49-F238E27FC236}">
                  <a16:creationId xmlns:a16="http://schemas.microsoft.com/office/drawing/2014/main" id="{814A5CA5-5814-71B6-93E1-60673A6F806D}"/>
                </a:ext>
              </a:extLst>
            </p:cNvPr>
            <p:cNvSpPr/>
            <p:nvPr/>
          </p:nvSpPr>
          <p:spPr>
            <a:xfrm>
              <a:off x="4226495" y="734012"/>
              <a:ext cx="1080000" cy="1061688"/>
            </a:xfrm>
            <a:prstGeom prst="rect">
              <a:avLst/>
            </a:prstGeom>
            <a:noFill/>
            <a:ln w="28575">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pic>
        <p:nvPicPr>
          <p:cNvPr id="1091" name="Picture 12" descr="Frederik DE LAENDER | Professor | PhD | University of ...">
            <a:extLst>
              <a:ext uri="{FF2B5EF4-FFF2-40B4-BE49-F238E27FC236}">
                <a16:creationId xmlns:a16="http://schemas.microsoft.com/office/drawing/2014/main" id="{D85A639C-F1B7-0DDE-49A2-10165BA1698F}"/>
              </a:ext>
            </a:extLst>
          </p:cNvPr>
          <p:cNvPicPr>
            <a:picLocks noChangeAspect="1" noChangeArrowheads="1"/>
          </p:cNvPicPr>
          <p:nvPr/>
        </p:nvPicPr>
        <p:blipFill>
          <a:blip r:embed="rId27" cstate="hqprint">
            <a:extLst>
              <a:ext uri="{28A0092B-C50C-407E-A947-70E740481C1C}">
                <a14:useLocalDpi xmlns:a14="http://schemas.microsoft.com/office/drawing/2010/main"/>
              </a:ext>
            </a:extLst>
          </a:blip>
          <a:srcRect/>
          <a:stretch>
            <a:fillRect/>
          </a:stretch>
        </p:blipFill>
        <p:spPr bwMode="auto">
          <a:xfrm>
            <a:off x="5012044" y="533217"/>
            <a:ext cx="540000" cy="540000"/>
          </a:xfrm>
          <a:prstGeom prst="rect">
            <a:avLst/>
          </a:prstGeom>
          <a:noFill/>
          <a:ln w="28575">
            <a:solidFill>
              <a:srgbClr val="2800FF"/>
            </a:solidFill>
          </a:ln>
          <a:extLst>
            <a:ext uri="{909E8E84-426E-40DD-AFC4-6F175D3DCCD1}">
              <a14:hiddenFill xmlns:a14="http://schemas.microsoft.com/office/drawing/2010/main">
                <a:solidFill>
                  <a:srgbClr val="FFFFFF"/>
                </a:solidFill>
              </a14:hiddenFill>
            </a:ext>
          </a:extLst>
        </p:spPr>
      </p:pic>
      <p:grpSp>
        <p:nvGrpSpPr>
          <p:cNvPr id="1092" name="Group 1091">
            <a:extLst>
              <a:ext uri="{FF2B5EF4-FFF2-40B4-BE49-F238E27FC236}">
                <a16:creationId xmlns:a16="http://schemas.microsoft.com/office/drawing/2014/main" id="{5F4DC520-3890-2057-23EE-414F69A77116}"/>
              </a:ext>
            </a:extLst>
          </p:cNvPr>
          <p:cNvGrpSpPr/>
          <p:nvPr/>
        </p:nvGrpSpPr>
        <p:grpSpPr>
          <a:xfrm>
            <a:off x="4042818" y="5408097"/>
            <a:ext cx="1080074" cy="540000"/>
            <a:chOff x="5049958" y="4317511"/>
            <a:chExt cx="1080074" cy="540000"/>
          </a:xfrm>
        </p:grpSpPr>
        <p:pic>
          <p:nvPicPr>
            <p:cNvPr id="1093" name="Picture 26" descr="Current Members of the Department | Department of Zoology">
              <a:extLst>
                <a:ext uri="{FF2B5EF4-FFF2-40B4-BE49-F238E27FC236}">
                  <a16:creationId xmlns:a16="http://schemas.microsoft.com/office/drawing/2014/main" id="{1791A450-9BEC-9A79-7062-D78CC0445C7B}"/>
                </a:ext>
              </a:extLst>
            </p:cNvPr>
            <p:cNvPicPr>
              <a:picLocks noChangeAspect="1" noChangeArrowheads="1"/>
            </p:cNvPicPr>
            <p:nvPr/>
          </p:nvPicPr>
          <p:blipFill>
            <a:blip r:embed="rId28" cstate="hqprint">
              <a:extLst>
                <a:ext uri="{28A0092B-C50C-407E-A947-70E740481C1C}">
                  <a14:useLocalDpi xmlns:a14="http://schemas.microsoft.com/office/drawing/2010/main"/>
                </a:ext>
              </a:extLst>
            </a:blip>
            <a:srcRect/>
            <a:stretch>
              <a:fillRect/>
            </a:stretch>
          </p:blipFill>
          <p:spPr bwMode="auto">
            <a:xfrm>
              <a:off x="5049958" y="431751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6" descr="Daniel Montoya, PhD Ecology | Biodiversity, Ecosystems and Global Change">
              <a:extLst>
                <a:ext uri="{FF2B5EF4-FFF2-40B4-BE49-F238E27FC236}">
                  <a16:creationId xmlns:a16="http://schemas.microsoft.com/office/drawing/2014/main" id="{A4D1EF84-F8F2-660D-CA67-A1354063E94B}"/>
                </a:ext>
              </a:extLst>
            </p:cNvPr>
            <p:cNvPicPr>
              <a:picLocks noChangeAspect="1" noChangeArrowheads="1"/>
            </p:cNvPicPr>
            <p:nvPr/>
          </p:nvPicPr>
          <p:blipFill rotWithShape="1">
            <a:blip r:embed="rId29" cstate="hqprint">
              <a:extLst>
                <a:ext uri="{28A0092B-C50C-407E-A947-70E740481C1C}">
                  <a14:useLocalDpi xmlns:a14="http://schemas.microsoft.com/office/drawing/2010/main"/>
                </a:ext>
              </a:extLst>
            </a:blip>
            <a:srcRect/>
            <a:stretch/>
          </p:blipFill>
          <p:spPr bwMode="auto">
            <a:xfrm>
              <a:off x="5589958" y="4317511"/>
              <a:ext cx="540074" cy="54000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1095">
              <a:extLst>
                <a:ext uri="{FF2B5EF4-FFF2-40B4-BE49-F238E27FC236}">
                  <a16:creationId xmlns:a16="http://schemas.microsoft.com/office/drawing/2014/main" id="{4E08083C-0816-7326-9DB4-813684311407}"/>
                </a:ext>
              </a:extLst>
            </p:cNvPr>
            <p:cNvSpPr/>
            <p:nvPr/>
          </p:nvSpPr>
          <p:spPr>
            <a:xfrm>
              <a:off x="5049958" y="4317511"/>
              <a:ext cx="1080074" cy="540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97" name="Group 1096">
            <a:extLst>
              <a:ext uri="{FF2B5EF4-FFF2-40B4-BE49-F238E27FC236}">
                <a16:creationId xmlns:a16="http://schemas.microsoft.com/office/drawing/2014/main" id="{5DC5290E-0133-1D4C-AF18-27649B104E6E}"/>
              </a:ext>
            </a:extLst>
          </p:cNvPr>
          <p:cNvGrpSpPr/>
          <p:nvPr/>
        </p:nvGrpSpPr>
        <p:grpSpPr>
          <a:xfrm>
            <a:off x="7906081" y="3674328"/>
            <a:ext cx="1080000" cy="540000"/>
            <a:chOff x="6452525" y="5048553"/>
            <a:chExt cx="1080000" cy="540000"/>
          </a:xfrm>
        </p:grpSpPr>
        <p:pic>
          <p:nvPicPr>
            <p:cNvPr id="1098" name="Picture 12">
              <a:extLst>
                <a:ext uri="{FF2B5EF4-FFF2-40B4-BE49-F238E27FC236}">
                  <a16:creationId xmlns:a16="http://schemas.microsoft.com/office/drawing/2014/main" id="{36453992-F99E-6680-95E5-AE84F41899CF}"/>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6452525" y="504855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10" descr="Shaopeng WANG | Assistant professor | Ph.D. | Peking University ...">
              <a:extLst>
                <a:ext uri="{FF2B5EF4-FFF2-40B4-BE49-F238E27FC236}">
                  <a16:creationId xmlns:a16="http://schemas.microsoft.com/office/drawing/2014/main" id="{5B275943-7D33-29D5-A12C-84366C2C7A2D}"/>
                </a:ext>
              </a:extLst>
            </p:cNvPr>
            <p:cNvPicPr>
              <a:picLocks noChangeAspect="1" noChangeArrowheads="1"/>
            </p:cNvPicPr>
            <p:nvPr/>
          </p:nvPicPr>
          <p:blipFill>
            <a:blip r:embed="rId31" cstate="hqprint">
              <a:extLst>
                <a:ext uri="{28A0092B-C50C-407E-A947-70E740481C1C}">
                  <a14:useLocalDpi xmlns:a14="http://schemas.microsoft.com/office/drawing/2010/main"/>
                </a:ext>
              </a:extLst>
            </a:blip>
            <a:srcRect/>
            <a:stretch>
              <a:fillRect/>
            </a:stretch>
          </p:blipFill>
          <p:spPr bwMode="auto">
            <a:xfrm>
              <a:off x="6992525" y="5048553"/>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07" name="Rectangle 1106">
              <a:extLst>
                <a:ext uri="{FF2B5EF4-FFF2-40B4-BE49-F238E27FC236}">
                  <a16:creationId xmlns:a16="http://schemas.microsoft.com/office/drawing/2014/main" id="{04390A9E-86C2-4708-B5E2-0B40BC532D49}"/>
                </a:ext>
              </a:extLst>
            </p:cNvPr>
            <p:cNvSpPr/>
            <p:nvPr/>
          </p:nvSpPr>
          <p:spPr>
            <a:xfrm>
              <a:off x="6452525" y="5048553"/>
              <a:ext cx="1080000" cy="540000"/>
            </a:xfrm>
            <a:prstGeom prst="rect">
              <a:avLst/>
            </a:prstGeom>
            <a:noFill/>
            <a:ln w="28575">
              <a:solidFill>
                <a:srgbClr val="AF2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108" name="Group 1107">
            <a:extLst>
              <a:ext uri="{FF2B5EF4-FFF2-40B4-BE49-F238E27FC236}">
                <a16:creationId xmlns:a16="http://schemas.microsoft.com/office/drawing/2014/main" id="{67EE71EB-E860-BD70-113F-386A4ADE04F4}"/>
              </a:ext>
            </a:extLst>
          </p:cNvPr>
          <p:cNvGrpSpPr/>
          <p:nvPr/>
        </p:nvGrpSpPr>
        <p:grpSpPr>
          <a:xfrm>
            <a:off x="7281427" y="593440"/>
            <a:ext cx="1079488" cy="542895"/>
            <a:chOff x="6564005" y="862086"/>
            <a:chExt cx="1079488" cy="542895"/>
          </a:xfrm>
        </p:grpSpPr>
        <p:pic>
          <p:nvPicPr>
            <p:cNvPr id="1109" name="Picture 18" descr="Laura ANTAO | Postdoctoral Researcher | PhD | University ...">
              <a:extLst>
                <a:ext uri="{FF2B5EF4-FFF2-40B4-BE49-F238E27FC236}">
                  <a16:creationId xmlns:a16="http://schemas.microsoft.com/office/drawing/2014/main" id="{65AB4FCF-6210-F2E5-ADDF-C2E079044E9D}"/>
                </a:ext>
              </a:extLst>
            </p:cNvPr>
            <p:cNvPicPr>
              <a:picLocks noChangeAspect="1" noChangeArrowheads="1"/>
            </p:cNvPicPr>
            <p:nvPr/>
          </p:nvPicPr>
          <p:blipFill>
            <a:blip r:embed="rId32" cstate="hqprint">
              <a:extLst>
                <a:ext uri="{28A0092B-C50C-407E-A947-70E740481C1C}">
                  <a14:useLocalDpi xmlns:a14="http://schemas.microsoft.com/office/drawing/2010/main"/>
                </a:ext>
              </a:extLst>
            </a:blip>
            <a:srcRect/>
            <a:stretch>
              <a:fillRect/>
            </a:stretch>
          </p:blipFill>
          <p:spPr bwMode="auto">
            <a:xfrm>
              <a:off x="6564005" y="862086"/>
              <a:ext cx="53948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10" name="Picture 6" descr="Elina KAARLEJÄRVI | Postdoctoral Researcher | PhD | University of ...">
              <a:extLst>
                <a:ext uri="{FF2B5EF4-FFF2-40B4-BE49-F238E27FC236}">
                  <a16:creationId xmlns:a16="http://schemas.microsoft.com/office/drawing/2014/main" id="{7D5D4F49-646E-2EF1-5AFC-F4A9B2A8BD2D}"/>
                </a:ext>
              </a:extLst>
            </p:cNvPr>
            <p:cNvPicPr>
              <a:picLocks noChangeAspect="1" noChangeArrowheads="1"/>
            </p:cNvPicPr>
            <p:nvPr/>
          </p:nvPicPr>
          <p:blipFill>
            <a:blip r:embed="rId33" cstate="hqprint">
              <a:extLst>
                <a:ext uri="{28A0092B-C50C-407E-A947-70E740481C1C}">
                  <a14:useLocalDpi xmlns:a14="http://schemas.microsoft.com/office/drawing/2010/main"/>
                </a:ext>
              </a:extLst>
            </a:blip>
            <a:srcRect/>
            <a:stretch>
              <a:fillRect/>
            </a:stretch>
          </p:blipFill>
          <p:spPr bwMode="auto">
            <a:xfrm>
              <a:off x="7103493" y="864981"/>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11" name="Rectangle 1110">
              <a:extLst>
                <a:ext uri="{FF2B5EF4-FFF2-40B4-BE49-F238E27FC236}">
                  <a16:creationId xmlns:a16="http://schemas.microsoft.com/office/drawing/2014/main" id="{09771694-1850-9078-DAE0-D9BD6FED09C9}"/>
                </a:ext>
              </a:extLst>
            </p:cNvPr>
            <p:cNvSpPr/>
            <p:nvPr/>
          </p:nvSpPr>
          <p:spPr>
            <a:xfrm>
              <a:off x="6564005" y="862086"/>
              <a:ext cx="1079488" cy="540000"/>
            </a:xfrm>
            <a:prstGeom prst="rect">
              <a:avLst/>
            </a:prstGeom>
            <a:noFill/>
            <a:ln w="28575">
              <a:solidFill>
                <a:srgbClr val="B2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pic>
        <p:nvPicPr>
          <p:cNvPr id="1112" name="Picture 40" descr="Masayuki USHIO">
            <a:extLst>
              <a:ext uri="{FF2B5EF4-FFF2-40B4-BE49-F238E27FC236}">
                <a16:creationId xmlns:a16="http://schemas.microsoft.com/office/drawing/2014/main" id="{F1CBA1AD-19F9-06E7-F564-58B505C4C30E}"/>
              </a:ext>
            </a:extLst>
          </p:cNvPr>
          <p:cNvPicPr>
            <a:picLocks noChangeAspect="1" noChangeArrowheads="1"/>
          </p:cNvPicPr>
          <p:nvPr/>
        </p:nvPicPr>
        <p:blipFill rotWithShape="1">
          <a:blip r:embed="rId34" cstate="hqprint">
            <a:extLst>
              <a:ext uri="{28A0092B-C50C-407E-A947-70E740481C1C}">
                <a14:useLocalDpi xmlns:a14="http://schemas.microsoft.com/office/drawing/2010/main"/>
              </a:ext>
            </a:extLst>
          </a:blip>
          <a:srcRect/>
          <a:stretch/>
        </p:blipFill>
        <p:spPr bwMode="auto">
          <a:xfrm>
            <a:off x="8449551" y="4397865"/>
            <a:ext cx="538281" cy="540000"/>
          </a:xfrm>
          <a:prstGeom prst="rect">
            <a:avLst/>
          </a:prstGeom>
          <a:noFill/>
          <a:ln w="28575">
            <a:solidFill>
              <a:srgbClr val="8629AF"/>
            </a:solidFill>
          </a:ln>
          <a:extLst>
            <a:ext uri="{909E8E84-426E-40DD-AFC4-6F175D3DCCD1}">
              <a14:hiddenFill xmlns:a14="http://schemas.microsoft.com/office/drawing/2010/main">
                <a:solidFill>
                  <a:srgbClr val="FFFFFF"/>
                </a:solidFill>
              </a14:hiddenFill>
            </a:ext>
          </a:extLst>
        </p:spPr>
      </p:pic>
      <p:grpSp>
        <p:nvGrpSpPr>
          <p:cNvPr id="1113" name="Group 1112">
            <a:extLst>
              <a:ext uri="{FF2B5EF4-FFF2-40B4-BE49-F238E27FC236}">
                <a16:creationId xmlns:a16="http://schemas.microsoft.com/office/drawing/2014/main" id="{A9C04436-FD15-ECA0-B54B-8863A759D6E4}"/>
              </a:ext>
            </a:extLst>
          </p:cNvPr>
          <p:cNvGrpSpPr/>
          <p:nvPr/>
        </p:nvGrpSpPr>
        <p:grpSpPr>
          <a:xfrm>
            <a:off x="7894680" y="1372559"/>
            <a:ext cx="1079779" cy="2135020"/>
            <a:chOff x="7827845" y="3365574"/>
            <a:chExt cx="1079779" cy="2135020"/>
          </a:xfrm>
        </p:grpSpPr>
        <p:pic>
          <p:nvPicPr>
            <p:cNvPr id="1114" name="Picture 2" descr="Samuel ROSS | PhD Student | MBiol, BSc Ecology and ...">
              <a:extLst>
                <a:ext uri="{FF2B5EF4-FFF2-40B4-BE49-F238E27FC236}">
                  <a16:creationId xmlns:a16="http://schemas.microsoft.com/office/drawing/2014/main" id="{57F0253A-5E13-239B-7FC2-605BEB39FB3C}"/>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7829252" y="336557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8" descr="Takehiro SASAKI | Yokohama National University, Yokohama ...">
              <a:extLst>
                <a:ext uri="{FF2B5EF4-FFF2-40B4-BE49-F238E27FC236}">
                  <a16:creationId xmlns:a16="http://schemas.microsoft.com/office/drawing/2014/main" id="{D6976410-8D85-ED28-58EA-F101DE617AAF}"/>
                </a:ext>
              </a:extLst>
            </p:cNvPr>
            <p:cNvPicPr>
              <a:picLocks noChangeAspect="1" noChangeArrowheads="1"/>
            </p:cNvPicPr>
            <p:nvPr/>
          </p:nvPicPr>
          <p:blipFill>
            <a:blip r:embed="rId36" cstate="hqprint">
              <a:extLst>
                <a:ext uri="{28A0092B-C50C-407E-A947-70E740481C1C}">
                  <a14:useLocalDpi xmlns:a14="http://schemas.microsoft.com/office/drawing/2010/main"/>
                </a:ext>
              </a:extLst>
            </a:blip>
            <a:srcRect/>
            <a:stretch>
              <a:fillRect/>
            </a:stretch>
          </p:blipFill>
          <p:spPr bwMode="auto">
            <a:xfrm>
              <a:off x="7829252" y="389727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1" name="Picture 46" descr="Michio KONDOH | Professor (Full) | PhD | Tohoku University, Sendai ...">
              <a:extLst>
                <a:ext uri="{FF2B5EF4-FFF2-40B4-BE49-F238E27FC236}">
                  <a16:creationId xmlns:a16="http://schemas.microsoft.com/office/drawing/2014/main" id="{8ACB3180-0184-5039-5D16-3036D4FEDAF4}"/>
                </a:ext>
              </a:extLst>
            </p:cNvPr>
            <p:cNvPicPr>
              <a:picLocks noChangeAspect="1" noChangeArrowheads="1"/>
            </p:cNvPicPr>
            <p:nvPr/>
          </p:nvPicPr>
          <p:blipFill>
            <a:blip r:embed="rId37" cstate="hqprint">
              <a:extLst>
                <a:ext uri="{28A0092B-C50C-407E-A947-70E740481C1C}">
                  <a14:useLocalDpi xmlns:a14="http://schemas.microsoft.com/office/drawing/2010/main"/>
                </a:ext>
              </a:extLst>
            </a:blip>
            <a:srcRect/>
            <a:stretch>
              <a:fillRect/>
            </a:stretch>
          </p:blipFill>
          <p:spPr bwMode="auto">
            <a:xfrm>
              <a:off x="8367624" y="336557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2" name="Picture 1121">
              <a:extLst>
                <a:ext uri="{FF2B5EF4-FFF2-40B4-BE49-F238E27FC236}">
                  <a16:creationId xmlns:a16="http://schemas.microsoft.com/office/drawing/2014/main" id="{A98BA55E-2D25-A636-611B-0E0DF9CEECC6}"/>
                </a:ext>
              </a:extLst>
            </p:cNvPr>
            <p:cNvPicPr>
              <a:picLocks noChangeAspect="1"/>
            </p:cNvPicPr>
            <p:nvPr/>
          </p:nvPicPr>
          <p:blipFill rotWithShape="1">
            <a:blip r:embed="rId38" cstate="hqprint">
              <a:extLst>
                <a:ext uri="{28A0092B-C50C-407E-A947-70E740481C1C}">
                  <a14:useLocalDpi xmlns:a14="http://schemas.microsoft.com/office/drawing/2010/main"/>
                </a:ext>
              </a:extLst>
            </a:blip>
            <a:srcRect/>
            <a:stretch/>
          </p:blipFill>
          <p:spPr>
            <a:xfrm>
              <a:off x="8365943" y="3897272"/>
              <a:ext cx="540053" cy="540000"/>
            </a:xfrm>
            <a:prstGeom prst="rect">
              <a:avLst/>
            </a:prstGeom>
          </p:spPr>
        </p:pic>
        <p:pic>
          <p:nvPicPr>
            <p:cNvPr id="1123" name="Picture 2" descr="西澤 啓太">
              <a:extLst>
                <a:ext uri="{FF2B5EF4-FFF2-40B4-BE49-F238E27FC236}">
                  <a16:creationId xmlns:a16="http://schemas.microsoft.com/office/drawing/2014/main" id="{C649AB67-FD69-1945-4746-C93AE1C71A1F}"/>
                </a:ext>
              </a:extLst>
            </p:cNvPr>
            <p:cNvPicPr>
              <a:picLocks noChangeAspect="1" noChangeArrowheads="1"/>
            </p:cNvPicPr>
            <p:nvPr/>
          </p:nvPicPr>
          <p:blipFill>
            <a:blip r:embed="rId39">
              <a:extLst>
                <a:ext uri="{28A0092B-C50C-407E-A947-70E740481C1C}">
                  <a14:useLocalDpi xmlns:a14="http://schemas.microsoft.com/office/drawing/2010/main"/>
                </a:ext>
              </a:extLst>
            </a:blip>
            <a:srcRect/>
            <a:stretch>
              <a:fillRect/>
            </a:stretch>
          </p:blipFill>
          <p:spPr bwMode="auto">
            <a:xfrm>
              <a:off x="8365969" y="442862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4">
              <a:extLst>
                <a:ext uri="{FF2B5EF4-FFF2-40B4-BE49-F238E27FC236}">
                  <a16:creationId xmlns:a16="http://schemas.microsoft.com/office/drawing/2014/main" id="{DA77568F-899E-FD41-20CF-68DD729CFF8F}"/>
                </a:ext>
              </a:extLst>
            </p:cNvPr>
            <p:cNvPicPr>
              <a:picLocks noChangeAspect="1" noChangeArrowheads="1"/>
            </p:cNvPicPr>
            <p:nvPr/>
          </p:nvPicPr>
          <p:blipFill rotWithShape="1">
            <a:blip r:embed="rId40" cstate="hqprint">
              <a:extLst>
                <a:ext uri="{28A0092B-C50C-407E-A947-70E740481C1C}">
                  <a14:useLocalDpi xmlns:a14="http://schemas.microsoft.com/office/drawing/2010/main"/>
                </a:ext>
              </a:extLst>
            </a:blip>
            <a:srcRect/>
            <a:stretch/>
          </p:blipFill>
          <p:spPr bwMode="auto">
            <a:xfrm>
              <a:off x="7827845" y="4435288"/>
              <a:ext cx="538111"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6" name="Picture 14">
              <a:extLst>
                <a:ext uri="{FF2B5EF4-FFF2-40B4-BE49-F238E27FC236}">
                  <a16:creationId xmlns:a16="http://schemas.microsoft.com/office/drawing/2014/main" id="{25709AD3-B52A-0A68-8B91-C317F93E1C30}"/>
                </a:ext>
              </a:extLst>
            </p:cNvPr>
            <p:cNvPicPr>
              <a:picLocks noChangeAspect="1" noChangeArrowheads="1"/>
            </p:cNvPicPr>
            <p:nvPr/>
          </p:nvPicPr>
          <p:blipFill rotWithShape="1">
            <a:blip r:embed="rId41" cstate="hqprint">
              <a:extLst>
                <a:ext uri="{28A0092B-C50C-407E-A947-70E740481C1C}">
                  <a14:useLocalDpi xmlns:a14="http://schemas.microsoft.com/office/drawing/2010/main"/>
                </a:ext>
              </a:extLst>
            </a:blip>
            <a:srcRect/>
            <a:stretch/>
          </p:blipFill>
          <p:spPr bwMode="auto">
            <a:xfrm>
              <a:off x="8364128" y="4960594"/>
              <a:ext cx="54043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7" name="Picture 16" descr="Avatar">
              <a:extLst>
                <a:ext uri="{FF2B5EF4-FFF2-40B4-BE49-F238E27FC236}">
                  <a16:creationId xmlns:a16="http://schemas.microsoft.com/office/drawing/2014/main" id="{2585A337-0ABA-4898-0504-0F0554477210}"/>
                </a:ext>
              </a:extLst>
            </p:cNvPr>
            <p:cNvPicPr>
              <a:picLocks noChangeAspect="1" noChangeArrowheads="1"/>
            </p:cNvPicPr>
            <p:nvPr/>
          </p:nvPicPr>
          <p:blipFill rotWithShape="1">
            <a:blip r:embed="rId42" cstate="hqprint">
              <a:extLst>
                <a:ext uri="{28A0092B-C50C-407E-A947-70E740481C1C}">
                  <a14:useLocalDpi xmlns:a14="http://schemas.microsoft.com/office/drawing/2010/main"/>
                </a:ext>
              </a:extLst>
            </a:blip>
            <a:srcRect/>
            <a:stretch/>
          </p:blipFill>
          <p:spPr bwMode="auto">
            <a:xfrm>
              <a:off x="7829316" y="4956976"/>
              <a:ext cx="539872" cy="540000"/>
            </a:xfrm>
            <a:prstGeom prst="rect">
              <a:avLst/>
            </a:prstGeom>
            <a:noFill/>
            <a:extLst>
              <a:ext uri="{909E8E84-426E-40DD-AFC4-6F175D3DCCD1}">
                <a14:hiddenFill xmlns:a14="http://schemas.microsoft.com/office/drawing/2010/main">
                  <a:solidFill>
                    <a:srgbClr val="FFFFFF"/>
                  </a:solidFill>
                </a14:hiddenFill>
              </a:ext>
            </a:extLst>
          </p:spPr>
        </p:pic>
        <p:sp>
          <p:nvSpPr>
            <p:cNvPr id="1128" name="Rectangle 1127">
              <a:extLst>
                <a:ext uri="{FF2B5EF4-FFF2-40B4-BE49-F238E27FC236}">
                  <a16:creationId xmlns:a16="http://schemas.microsoft.com/office/drawing/2014/main" id="{193866F6-86F2-4B47-71DE-6C5D8B5840CB}"/>
                </a:ext>
              </a:extLst>
            </p:cNvPr>
            <p:cNvSpPr/>
            <p:nvPr/>
          </p:nvSpPr>
          <p:spPr>
            <a:xfrm>
              <a:off x="7827845" y="3365574"/>
              <a:ext cx="1076721" cy="2131402"/>
            </a:xfrm>
            <a:prstGeom prst="rect">
              <a:avLst/>
            </a:prstGeom>
            <a:no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129" name="Group 1128">
            <a:extLst>
              <a:ext uri="{FF2B5EF4-FFF2-40B4-BE49-F238E27FC236}">
                <a16:creationId xmlns:a16="http://schemas.microsoft.com/office/drawing/2014/main" id="{1CFCC3CC-F4FF-DB7C-0623-67F0F027B73A}"/>
              </a:ext>
            </a:extLst>
          </p:cNvPr>
          <p:cNvGrpSpPr/>
          <p:nvPr/>
        </p:nvGrpSpPr>
        <p:grpSpPr>
          <a:xfrm>
            <a:off x="5958685" y="4712631"/>
            <a:ext cx="1083129" cy="543631"/>
            <a:chOff x="2383002" y="790005"/>
            <a:chExt cx="1083129" cy="543631"/>
          </a:xfrm>
        </p:grpSpPr>
        <p:pic>
          <p:nvPicPr>
            <p:cNvPr id="1130" name="Picture 18" descr="Sumanta BAGCHI | PhD | Indian Institute of Science, Bengaluru | IISC ...">
              <a:extLst>
                <a:ext uri="{FF2B5EF4-FFF2-40B4-BE49-F238E27FC236}">
                  <a16:creationId xmlns:a16="http://schemas.microsoft.com/office/drawing/2014/main" id="{EB15E85D-789B-24F1-155A-00FFD8FDB61F}"/>
                </a:ext>
              </a:extLst>
            </p:cNvPr>
            <p:cNvPicPr>
              <a:picLocks noChangeAspect="1" noChangeArrowheads="1"/>
            </p:cNvPicPr>
            <p:nvPr/>
          </p:nvPicPr>
          <p:blipFill>
            <a:blip r:embed="rId43" cstate="hqprint">
              <a:extLst>
                <a:ext uri="{28A0092B-C50C-407E-A947-70E740481C1C}">
                  <a14:useLocalDpi xmlns:a14="http://schemas.microsoft.com/office/drawing/2010/main"/>
                </a:ext>
              </a:extLst>
            </a:blip>
            <a:srcRect/>
            <a:stretch>
              <a:fillRect/>
            </a:stretch>
          </p:blipFill>
          <p:spPr bwMode="auto">
            <a:xfrm>
              <a:off x="2383002" y="79000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31" name="Picture 20" descr="MEGHNA KRISHNADAS | Doctor of Philosophy | Biodiversity and Ecosystems ...">
              <a:extLst>
                <a:ext uri="{FF2B5EF4-FFF2-40B4-BE49-F238E27FC236}">
                  <a16:creationId xmlns:a16="http://schemas.microsoft.com/office/drawing/2014/main" id="{E06A68A9-6980-C3D9-4816-378F517B2871}"/>
                </a:ext>
              </a:extLst>
            </p:cNvPr>
            <p:cNvPicPr>
              <a:picLocks noChangeAspect="1" noChangeArrowheads="1"/>
            </p:cNvPicPr>
            <p:nvPr/>
          </p:nvPicPr>
          <p:blipFill>
            <a:blip r:embed="rId44" cstate="hqprint">
              <a:extLst>
                <a:ext uri="{28A0092B-C50C-407E-A947-70E740481C1C}">
                  <a14:useLocalDpi xmlns:a14="http://schemas.microsoft.com/office/drawing/2010/main"/>
                </a:ext>
              </a:extLst>
            </a:blip>
            <a:srcRect/>
            <a:stretch>
              <a:fillRect/>
            </a:stretch>
          </p:blipFill>
          <p:spPr bwMode="auto">
            <a:xfrm>
              <a:off x="2916192" y="793636"/>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32" name="Rectangle 1131">
              <a:extLst>
                <a:ext uri="{FF2B5EF4-FFF2-40B4-BE49-F238E27FC236}">
                  <a16:creationId xmlns:a16="http://schemas.microsoft.com/office/drawing/2014/main" id="{9E5C2191-A7BC-464B-95A8-0E694E039FF1}"/>
                </a:ext>
              </a:extLst>
            </p:cNvPr>
            <p:cNvSpPr/>
            <p:nvPr/>
          </p:nvSpPr>
          <p:spPr>
            <a:xfrm>
              <a:off x="2383002" y="793636"/>
              <a:ext cx="1083129" cy="540000"/>
            </a:xfrm>
            <a:prstGeom prst="rect">
              <a:avLst/>
            </a:prstGeom>
            <a:noFill/>
            <a:ln w="28575">
              <a:solidFill>
                <a:srgbClr val="4AA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grpSp>
      <p:grpSp>
        <p:nvGrpSpPr>
          <p:cNvPr id="1133" name="Group 1132">
            <a:extLst>
              <a:ext uri="{FF2B5EF4-FFF2-40B4-BE49-F238E27FC236}">
                <a16:creationId xmlns:a16="http://schemas.microsoft.com/office/drawing/2014/main" id="{E213AF3D-DBDB-A856-73DA-35762B863A86}"/>
              </a:ext>
            </a:extLst>
          </p:cNvPr>
          <p:cNvGrpSpPr/>
          <p:nvPr/>
        </p:nvGrpSpPr>
        <p:grpSpPr>
          <a:xfrm>
            <a:off x="3354687" y="4342094"/>
            <a:ext cx="547070" cy="1608471"/>
            <a:chOff x="9542918" y="2531724"/>
            <a:chExt cx="547070" cy="1608471"/>
          </a:xfrm>
        </p:grpSpPr>
        <p:pic>
          <p:nvPicPr>
            <p:cNvPr id="1135" name="Picture 1134" descr="A picture containing text, outdoor, person&#10;&#10;Description automatically generated">
              <a:extLst>
                <a:ext uri="{FF2B5EF4-FFF2-40B4-BE49-F238E27FC236}">
                  <a16:creationId xmlns:a16="http://schemas.microsoft.com/office/drawing/2014/main" id="{4A687051-3784-9680-4F35-3D7EE838D77C}"/>
                </a:ext>
              </a:extLst>
            </p:cNvPr>
            <p:cNvPicPr>
              <a:picLocks noChangeAspect="1"/>
            </p:cNvPicPr>
            <p:nvPr/>
          </p:nvPicPr>
          <p:blipFill>
            <a:blip r:embed="rId45"/>
            <a:stretch>
              <a:fillRect/>
            </a:stretch>
          </p:blipFill>
          <p:spPr>
            <a:xfrm>
              <a:off x="9549800" y="2531724"/>
              <a:ext cx="540000" cy="540000"/>
            </a:xfrm>
            <a:prstGeom prst="rect">
              <a:avLst/>
            </a:prstGeom>
          </p:spPr>
        </p:pic>
        <p:pic>
          <p:nvPicPr>
            <p:cNvPr id="1136" name="Picture 24" descr="Jean-François ARNOLDI | PhD | Trinity College Dublin, Dublin | TCD ...">
              <a:extLst>
                <a:ext uri="{FF2B5EF4-FFF2-40B4-BE49-F238E27FC236}">
                  <a16:creationId xmlns:a16="http://schemas.microsoft.com/office/drawing/2014/main" id="{62772051-68EB-F908-68D9-0C458B6B5727}"/>
                </a:ext>
              </a:extLst>
            </p:cNvPr>
            <p:cNvPicPr>
              <a:picLocks noChangeAspect="1" noChangeArrowheads="1"/>
            </p:cNvPicPr>
            <p:nvPr/>
          </p:nvPicPr>
          <p:blipFill>
            <a:blip r:embed="rId46" cstate="hqprint">
              <a:extLst>
                <a:ext uri="{28A0092B-C50C-407E-A947-70E740481C1C}">
                  <a14:useLocalDpi xmlns:a14="http://schemas.microsoft.com/office/drawing/2010/main"/>
                </a:ext>
              </a:extLst>
            </a:blip>
            <a:srcRect/>
            <a:stretch>
              <a:fillRect/>
            </a:stretch>
          </p:blipFill>
          <p:spPr bwMode="auto">
            <a:xfrm>
              <a:off x="9542918" y="307157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37" name="Picture 26" descr="Vasilis Dakos – SparcS">
              <a:extLst>
                <a:ext uri="{FF2B5EF4-FFF2-40B4-BE49-F238E27FC236}">
                  <a16:creationId xmlns:a16="http://schemas.microsoft.com/office/drawing/2014/main" id="{736018A8-DBE8-CBDD-F5BE-AE332DDBC659}"/>
                </a:ext>
              </a:extLst>
            </p:cNvPr>
            <p:cNvPicPr>
              <a:picLocks noChangeAspect="1" noChangeArrowheads="1"/>
            </p:cNvPicPr>
            <p:nvPr/>
          </p:nvPicPr>
          <p:blipFill>
            <a:blip r:embed="rId47" cstate="hqprint">
              <a:extLst>
                <a:ext uri="{28A0092B-C50C-407E-A947-70E740481C1C}">
                  <a14:useLocalDpi xmlns:a14="http://schemas.microsoft.com/office/drawing/2010/main"/>
                </a:ext>
              </a:extLst>
            </a:blip>
            <a:srcRect/>
            <a:stretch>
              <a:fillRect/>
            </a:stretch>
          </p:blipFill>
          <p:spPr bwMode="auto">
            <a:xfrm>
              <a:off x="9549611" y="3600195"/>
              <a:ext cx="540377" cy="540000"/>
            </a:xfrm>
            <a:prstGeom prst="rect">
              <a:avLst/>
            </a:prstGeom>
            <a:noFill/>
            <a:extLst>
              <a:ext uri="{909E8E84-426E-40DD-AFC4-6F175D3DCCD1}">
                <a14:hiddenFill xmlns:a14="http://schemas.microsoft.com/office/drawing/2010/main">
                  <a:solidFill>
                    <a:srgbClr val="FFFFFF"/>
                  </a:solidFill>
                </a14:hiddenFill>
              </a:ext>
            </a:extLst>
          </p:spPr>
        </p:pic>
        <p:sp>
          <p:nvSpPr>
            <p:cNvPr id="1139" name="Rectangle 1138">
              <a:extLst>
                <a:ext uri="{FF2B5EF4-FFF2-40B4-BE49-F238E27FC236}">
                  <a16:creationId xmlns:a16="http://schemas.microsoft.com/office/drawing/2014/main" id="{DB334DE7-1B47-B6E4-37C3-4133C55C12FC}"/>
                </a:ext>
              </a:extLst>
            </p:cNvPr>
            <p:cNvSpPr/>
            <p:nvPr/>
          </p:nvSpPr>
          <p:spPr>
            <a:xfrm>
              <a:off x="9542918" y="2531724"/>
              <a:ext cx="546882" cy="160847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pic>
        <p:nvPicPr>
          <p:cNvPr id="1140" name="Picture 28" descr="Journal of Ecology">
            <a:extLst>
              <a:ext uri="{FF2B5EF4-FFF2-40B4-BE49-F238E27FC236}">
                <a16:creationId xmlns:a16="http://schemas.microsoft.com/office/drawing/2014/main" id="{CF75AC63-99E4-D0DF-8C52-2F88AFFF3BDC}"/>
              </a:ext>
            </a:extLst>
          </p:cNvPr>
          <p:cNvPicPr>
            <a:picLocks noChangeAspect="1" noChangeArrowheads="1"/>
          </p:cNvPicPr>
          <p:nvPr/>
        </p:nvPicPr>
        <p:blipFill rotWithShape="1">
          <a:blip r:embed="rId48" cstate="hqprint">
            <a:extLst>
              <a:ext uri="{28A0092B-C50C-407E-A947-70E740481C1C}">
                <a14:useLocalDpi xmlns:a14="http://schemas.microsoft.com/office/drawing/2010/main"/>
              </a:ext>
            </a:extLst>
          </a:blip>
          <a:srcRect/>
          <a:stretch/>
        </p:blipFill>
        <p:spPr bwMode="auto">
          <a:xfrm>
            <a:off x="5329699" y="4723932"/>
            <a:ext cx="540279" cy="540000"/>
          </a:xfrm>
          <a:prstGeom prst="rect">
            <a:avLst/>
          </a:prstGeom>
          <a:noFill/>
          <a:ln w="28575">
            <a:solidFill>
              <a:srgbClr val="00FFF4"/>
            </a:solidFill>
          </a:ln>
          <a:extLst>
            <a:ext uri="{909E8E84-426E-40DD-AFC4-6F175D3DCCD1}">
              <a14:hiddenFill xmlns:a14="http://schemas.microsoft.com/office/drawing/2010/main">
                <a:solidFill>
                  <a:srgbClr val="FFFFFF"/>
                </a:solidFill>
              </a14:hiddenFill>
            </a:ext>
          </a:extLst>
        </p:spPr>
      </p:pic>
      <p:pic>
        <p:nvPicPr>
          <p:cNvPr id="1141" name="Picture 30" descr="Anna Eklöf, Linköping Universi [IMAGE] | EurekAlert! Science News Releases">
            <a:extLst>
              <a:ext uri="{FF2B5EF4-FFF2-40B4-BE49-F238E27FC236}">
                <a16:creationId xmlns:a16="http://schemas.microsoft.com/office/drawing/2014/main" id="{9D8E4986-3FEC-E878-516B-B4A1B364EC44}"/>
              </a:ext>
            </a:extLst>
          </p:cNvPr>
          <p:cNvPicPr>
            <a:picLocks noChangeAspect="1" noChangeArrowheads="1"/>
          </p:cNvPicPr>
          <p:nvPr/>
        </p:nvPicPr>
        <p:blipFill rotWithShape="1">
          <a:blip r:embed="rId49" cstate="hqprint">
            <a:extLst>
              <a:ext uri="{28A0092B-C50C-407E-A947-70E740481C1C}">
                <a14:useLocalDpi xmlns:a14="http://schemas.microsoft.com/office/drawing/2010/main"/>
              </a:ext>
            </a:extLst>
          </a:blip>
          <a:srcRect/>
          <a:stretch/>
        </p:blipFill>
        <p:spPr bwMode="auto">
          <a:xfrm>
            <a:off x="7206381" y="1239985"/>
            <a:ext cx="540108" cy="540000"/>
          </a:xfrm>
          <a:prstGeom prst="rect">
            <a:avLst/>
          </a:prstGeom>
          <a:noFill/>
          <a:ln w="28575">
            <a:solidFill>
              <a:srgbClr val="AE8401"/>
            </a:solidFill>
          </a:ln>
          <a:extLst>
            <a:ext uri="{909E8E84-426E-40DD-AFC4-6F175D3DCCD1}">
              <a14:hiddenFill xmlns:a14="http://schemas.microsoft.com/office/drawing/2010/main">
                <a:solidFill>
                  <a:srgbClr val="FFFFFF"/>
                </a:solidFill>
              </a14:hiddenFill>
            </a:ext>
          </a:extLst>
        </p:spPr>
      </p:pic>
      <p:pic>
        <p:nvPicPr>
          <p:cNvPr id="1142" name="Picture 32" descr="Team: Causes and Consequences of Biodiversity Change | Senckenberg ...">
            <a:extLst>
              <a:ext uri="{FF2B5EF4-FFF2-40B4-BE49-F238E27FC236}">
                <a16:creationId xmlns:a16="http://schemas.microsoft.com/office/drawing/2014/main" id="{4D85C27A-B7F2-30C8-8F98-015FBF04861B}"/>
              </a:ext>
            </a:extLst>
          </p:cNvPr>
          <p:cNvPicPr>
            <a:picLocks noChangeAspect="1" noChangeArrowheads="1"/>
          </p:cNvPicPr>
          <p:nvPr/>
        </p:nvPicPr>
        <p:blipFill rotWithShape="1">
          <a:blip r:embed="rId50" cstate="hqprint">
            <a:extLst>
              <a:ext uri="{28A0092B-C50C-407E-A947-70E740481C1C}">
                <a14:useLocalDpi xmlns:a14="http://schemas.microsoft.com/office/drawing/2010/main"/>
              </a:ext>
            </a:extLst>
          </a:blip>
          <a:srcRect/>
          <a:stretch/>
        </p:blipFill>
        <p:spPr bwMode="auto">
          <a:xfrm>
            <a:off x="5367401" y="1202324"/>
            <a:ext cx="539636" cy="540000"/>
          </a:xfrm>
          <a:prstGeom prst="rect">
            <a:avLst/>
          </a:prstGeom>
          <a:noFill/>
          <a:ln w="28575">
            <a:solidFill>
              <a:srgbClr val="3684B8"/>
            </a:solidFill>
          </a:ln>
          <a:extLst>
            <a:ext uri="{909E8E84-426E-40DD-AFC4-6F175D3DCCD1}">
              <a14:hiddenFill xmlns:a14="http://schemas.microsoft.com/office/drawing/2010/main">
                <a:solidFill>
                  <a:srgbClr val="FFFFFF"/>
                </a:solidFill>
              </a14:hiddenFill>
            </a:ext>
          </a:extLst>
        </p:spPr>
      </p:pic>
      <p:sp>
        <p:nvSpPr>
          <p:cNvPr id="1144" name="Rectangle 1143">
            <a:extLst>
              <a:ext uri="{FF2B5EF4-FFF2-40B4-BE49-F238E27FC236}">
                <a16:creationId xmlns:a16="http://schemas.microsoft.com/office/drawing/2014/main" id="{646AC7A2-5D08-F9BE-146A-E9046ED631CD}"/>
              </a:ext>
            </a:extLst>
          </p:cNvPr>
          <p:cNvSpPr>
            <a:spLocks noChangeAspect="1"/>
          </p:cNvSpPr>
          <p:nvPr/>
        </p:nvSpPr>
        <p:spPr>
          <a:xfrm>
            <a:off x="1332173" y="2333233"/>
            <a:ext cx="108000" cy="108000"/>
          </a:xfrm>
          <a:prstGeom prst="rect">
            <a:avLst/>
          </a:prstGeom>
          <a:solidFill>
            <a:srgbClr val="5DBB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5" name="Rectangle 1144">
            <a:extLst>
              <a:ext uri="{FF2B5EF4-FFF2-40B4-BE49-F238E27FC236}">
                <a16:creationId xmlns:a16="http://schemas.microsoft.com/office/drawing/2014/main" id="{7E1AC397-DB4B-0B43-DB19-4876EE30A4A0}"/>
              </a:ext>
            </a:extLst>
          </p:cNvPr>
          <p:cNvSpPr>
            <a:spLocks noChangeAspect="1"/>
          </p:cNvSpPr>
          <p:nvPr/>
        </p:nvSpPr>
        <p:spPr>
          <a:xfrm>
            <a:off x="2435032" y="4383659"/>
            <a:ext cx="108000" cy="10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6" name="Rectangle 1145">
            <a:extLst>
              <a:ext uri="{FF2B5EF4-FFF2-40B4-BE49-F238E27FC236}">
                <a16:creationId xmlns:a16="http://schemas.microsoft.com/office/drawing/2014/main" id="{BDA6188C-43C6-BAC7-5403-10A4E1F97349}"/>
              </a:ext>
            </a:extLst>
          </p:cNvPr>
          <p:cNvSpPr>
            <a:spLocks noChangeAspect="1"/>
          </p:cNvSpPr>
          <p:nvPr/>
        </p:nvSpPr>
        <p:spPr>
          <a:xfrm>
            <a:off x="1735705" y="3214187"/>
            <a:ext cx="108000" cy="108000"/>
          </a:xfrm>
          <a:prstGeom prst="rect">
            <a:avLst/>
          </a:prstGeom>
          <a:solidFill>
            <a:srgbClr val="866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7" name="Rectangle 1146">
            <a:extLst>
              <a:ext uri="{FF2B5EF4-FFF2-40B4-BE49-F238E27FC236}">
                <a16:creationId xmlns:a16="http://schemas.microsoft.com/office/drawing/2014/main" id="{E11346D5-E29F-B900-AA59-9BD86B7431AE}"/>
              </a:ext>
            </a:extLst>
          </p:cNvPr>
          <p:cNvSpPr>
            <a:spLocks noChangeAspect="1"/>
          </p:cNvSpPr>
          <p:nvPr/>
        </p:nvSpPr>
        <p:spPr>
          <a:xfrm>
            <a:off x="2973936" y="3859256"/>
            <a:ext cx="108000" cy="108000"/>
          </a:xfrm>
          <a:prstGeom prst="rect">
            <a:avLst/>
          </a:prstGeom>
          <a:solidFill>
            <a:srgbClr val="176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8" name="Rectangle 1147">
            <a:extLst>
              <a:ext uri="{FF2B5EF4-FFF2-40B4-BE49-F238E27FC236}">
                <a16:creationId xmlns:a16="http://schemas.microsoft.com/office/drawing/2014/main" id="{02E64F15-0D10-AE18-3835-25D1EE1A96B9}"/>
              </a:ext>
            </a:extLst>
          </p:cNvPr>
          <p:cNvSpPr>
            <a:spLocks noChangeAspect="1"/>
          </p:cNvSpPr>
          <p:nvPr/>
        </p:nvSpPr>
        <p:spPr>
          <a:xfrm>
            <a:off x="1568729" y="2972516"/>
            <a:ext cx="108000" cy="10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149" name="Elbow Connector 1148">
            <a:extLst>
              <a:ext uri="{FF2B5EF4-FFF2-40B4-BE49-F238E27FC236}">
                <a16:creationId xmlns:a16="http://schemas.microsoft.com/office/drawing/2014/main" id="{CB3054A2-266B-86AA-BCDC-B5F3BE8EE6BF}"/>
              </a:ext>
            </a:extLst>
          </p:cNvPr>
          <p:cNvCxnSpPr>
            <a:stCxn id="1082" idx="2"/>
            <a:endCxn id="1144" idx="0"/>
          </p:cNvCxnSpPr>
          <p:nvPr/>
        </p:nvCxnSpPr>
        <p:spPr>
          <a:xfrm rot="16200000" flipH="1">
            <a:off x="757949" y="1705008"/>
            <a:ext cx="622617" cy="633837"/>
          </a:xfrm>
          <a:prstGeom prst="bentConnector3">
            <a:avLst>
              <a:gd name="adj1" fmla="val 29248"/>
            </a:avLst>
          </a:prstGeom>
          <a:ln w="28575">
            <a:solidFill>
              <a:srgbClr val="5DBBCE"/>
            </a:solidFill>
          </a:ln>
        </p:spPr>
        <p:style>
          <a:lnRef idx="1">
            <a:schemeClr val="accent1"/>
          </a:lnRef>
          <a:fillRef idx="0">
            <a:schemeClr val="accent1"/>
          </a:fillRef>
          <a:effectRef idx="0">
            <a:schemeClr val="accent1"/>
          </a:effectRef>
          <a:fontRef idx="minor">
            <a:schemeClr val="tx1"/>
          </a:fontRef>
        </p:style>
      </p:cxnSp>
      <p:cxnSp>
        <p:nvCxnSpPr>
          <p:cNvPr id="1150" name="Elbow Connector 1149">
            <a:extLst>
              <a:ext uri="{FF2B5EF4-FFF2-40B4-BE49-F238E27FC236}">
                <a16:creationId xmlns:a16="http://schemas.microsoft.com/office/drawing/2014/main" id="{32C6192E-DA95-43D8-1D44-B55402633ED0}"/>
              </a:ext>
            </a:extLst>
          </p:cNvPr>
          <p:cNvCxnSpPr>
            <a:cxnSpLocks/>
            <a:stCxn id="1076" idx="0"/>
            <a:endCxn id="1148" idx="0"/>
          </p:cNvCxnSpPr>
          <p:nvPr/>
        </p:nvCxnSpPr>
        <p:spPr>
          <a:xfrm rot="5400000" flipH="1" flipV="1">
            <a:off x="1022232" y="2689939"/>
            <a:ext cx="317923" cy="883078"/>
          </a:xfrm>
          <a:prstGeom prst="bentConnector3">
            <a:avLst>
              <a:gd name="adj1" fmla="val 171904"/>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2" name="Elbow Connector 1151">
            <a:extLst>
              <a:ext uri="{FF2B5EF4-FFF2-40B4-BE49-F238E27FC236}">
                <a16:creationId xmlns:a16="http://schemas.microsoft.com/office/drawing/2014/main" id="{E71A6952-F028-7E57-A11C-B38DF231F985}"/>
              </a:ext>
            </a:extLst>
          </p:cNvPr>
          <p:cNvCxnSpPr>
            <a:cxnSpLocks/>
            <a:stCxn id="1146" idx="1"/>
            <a:endCxn id="6" idx="0"/>
          </p:cNvCxnSpPr>
          <p:nvPr/>
        </p:nvCxnSpPr>
        <p:spPr>
          <a:xfrm rot="10800000" flipH="1" flipV="1">
            <a:off x="1735705" y="3268187"/>
            <a:ext cx="30136" cy="693812"/>
          </a:xfrm>
          <a:prstGeom prst="bentConnector4">
            <a:avLst>
              <a:gd name="adj1" fmla="val -373938"/>
              <a:gd name="adj2" fmla="val 53892"/>
            </a:avLst>
          </a:prstGeom>
          <a:ln w="28575">
            <a:solidFill>
              <a:srgbClr val="86602D"/>
            </a:solidFill>
          </a:ln>
        </p:spPr>
        <p:style>
          <a:lnRef idx="1">
            <a:schemeClr val="accent1"/>
          </a:lnRef>
          <a:fillRef idx="0">
            <a:schemeClr val="accent1"/>
          </a:fillRef>
          <a:effectRef idx="0">
            <a:schemeClr val="accent1"/>
          </a:effectRef>
          <a:fontRef idx="minor">
            <a:schemeClr val="tx1"/>
          </a:fontRef>
        </p:style>
      </p:cxnSp>
      <p:cxnSp>
        <p:nvCxnSpPr>
          <p:cNvPr id="1153" name="Elbow Connector 1152">
            <a:extLst>
              <a:ext uri="{FF2B5EF4-FFF2-40B4-BE49-F238E27FC236}">
                <a16:creationId xmlns:a16="http://schemas.microsoft.com/office/drawing/2014/main" id="{F44DD939-545E-477D-2A5E-0582D78F00EE}"/>
              </a:ext>
            </a:extLst>
          </p:cNvPr>
          <p:cNvCxnSpPr>
            <a:cxnSpLocks/>
            <a:stCxn id="17" idx="3"/>
            <a:endCxn id="1147" idx="1"/>
          </p:cNvCxnSpPr>
          <p:nvPr/>
        </p:nvCxnSpPr>
        <p:spPr>
          <a:xfrm flipV="1">
            <a:off x="2035844" y="3913259"/>
            <a:ext cx="938095" cy="1038735"/>
          </a:xfrm>
          <a:prstGeom prst="bentConnector3">
            <a:avLst>
              <a:gd name="adj1" fmla="val 16096"/>
            </a:avLst>
          </a:prstGeom>
          <a:ln w="28575">
            <a:solidFill>
              <a:srgbClr val="17605D"/>
            </a:solidFill>
          </a:ln>
        </p:spPr>
        <p:style>
          <a:lnRef idx="1">
            <a:schemeClr val="accent1"/>
          </a:lnRef>
          <a:fillRef idx="0">
            <a:schemeClr val="accent1"/>
          </a:fillRef>
          <a:effectRef idx="0">
            <a:schemeClr val="accent1"/>
          </a:effectRef>
          <a:fontRef idx="minor">
            <a:schemeClr val="tx1"/>
          </a:fontRef>
        </p:style>
      </p:cxnSp>
      <p:cxnSp>
        <p:nvCxnSpPr>
          <p:cNvPr id="1154" name="Elbow Connector 1153">
            <a:extLst>
              <a:ext uri="{FF2B5EF4-FFF2-40B4-BE49-F238E27FC236}">
                <a16:creationId xmlns:a16="http://schemas.microsoft.com/office/drawing/2014/main" id="{BECC7ED8-196B-D599-29A5-A366C1A0BF95}"/>
              </a:ext>
            </a:extLst>
          </p:cNvPr>
          <p:cNvCxnSpPr>
            <a:cxnSpLocks/>
            <a:stCxn id="7" idx="3"/>
            <a:endCxn id="1145" idx="0"/>
          </p:cNvCxnSpPr>
          <p:nvPr/>
        </p:nvCxnSpPr>
        <p:spPr>
          <a:xfrm flipV="1">
            <a:off x="2035844" y="4383662"/>
            <a:ext cx="453191" cy="1274239"/>
          </a:xfrm>
          <a:prstGeom prst="bentConnector4">
            <a:avLst>
              <a:gd name="adj1" fmla="val 55007"/>
              <a:gd name="adj2" fmla="val 110920"/>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156" name="Rectangle 1155">
            <a:extLst>
              <a:ext uri="{FF2B5EF4-FFF2-40B4-BE49-F238E27FC236}">
                <a16:creationId xmlns:a16="http://schemas.microsoft.com/office/drawing/2014/main" id="{3BF47D28-CC8F-BF63-41A1-4A636810BC59}"/>
              </a:ext>
            </a:extLst>
          </p:cNvPr>
          <p:cNvSpPr>
            <a:spLocks noChangeAspect="1"/>
          </p:cNvSpPr>
          <p:nvPr/>
        </p:nvSpPr>
        <p:spPr>
          <a:xfrm>
            <a:off x="3804062" y="2525345"/>
            <a:ext cx="108000" cy="108000"/>
          </a:xfrm>
          <a:prstGeom prst="rect">
            <a:avLst/>
          </a:prstGeom>
          <a:solidFill>
            <a:srgbClr val="BDD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7" name="Rectangle 1156">
            <a:extLst>
              <a:ext uri="{FF2B5EF4-FFF2-40B4-BE49-F238E27FC236}">
                <a16:creationId xmlns:a16="http://schemas.microsoft.com/office/drawing/2014/main" id="{966051EB-9FB8-8D74-36F4-FD0BF250D1DE}"/>
              </a:ext>
            </a:extLst>
          </p:cNvPr>
          <p:cNvSpPr>
            <a:spLocks noChangeAspect="1"/>
          </p:cNvSpPr>
          <p:nvPr/>
        </p:nvSpPr>
        <p:spPr>
          <a:xfrm>
            <a:off x="3934805" y="2463365"/>
            <a:ext cx="10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8" name="Rectangle 1157">
            <a:extLst>
              <a:ext uri="{FF2B5EF4-FFF2-40B4-BE49-F238E27FC236}">
                <a16:creationId xmlns:a16="http://schemas.microsoft.com/office/drawing/2014/main" id="{43847349-7CB5-02B3-9FC8-B6A5CE5E190C}"/>
              </a:ext>
            </a:extLst>
          </p:cNvPr>
          <p:cNvSpPr>
            <a:spLocks noChangeAspect="1"/>
          </p:cNvSpPr>
          <p:nvPr/>
        </p:nvSpPr>
        <p:spPr>
          <a:xfrm>
            <a:off x="4016607" y="2642247"/>
            <a:ext cx="108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0" name="Rectangle 1159">
            <a:extLst>
              <a:ext uri="{FF2B5EF4-FFF2-40B4-BE49-F238E27FC236}">
                <a16:creationId xmlns:a16="http://schemas.microsoft.com/office/drawing/2014/main" id="{27D2B56E-76F3-B2B5-BDC7-48CA45778526}"/>
              </a:ext>
            </a:extLst>
          </p:cNvPr>
          <p:cNvSpPr>
            <a:spLocks noChangeAspect="1"/>
          </p:cNvSpPr>
          <p:nvPr/>
        </p:nvSpPr>
        <p:spPr>
          <a:xfrm>
            <a:off x="3799032" y="2810440"/>
            <a:ext cx="108000" cy="10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1" name="Rectangle 1160">
            <a:extLst>
              <a:ext uri="{FF2B5EF4-FFF2-40B4-BE49-F238E27FC236}">
                <a16:creationId xmlns:a16="http://schemas.microsoft.com/office/drawing/2014/main" id="{1B187F24-E492-7F6A-8A0C-4358A8112E6C}"/>
              </a:ext>
            </a:extLst>
          </p:cNvPr>
          <p:cNvSpPr>
            <a:spLocks noChangeAspect="1"/>
          </p:cNvSpPr>
          <p:nvPr/>
        </p:nvSpPr>
        <p:spPr>
          <a:xfrm>
            <a:off x="3929676" y="2784012"/>
            <a:ext cx="108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2" name="Rectangle 1161">
            <a:extLst>
              <a:ext uri="{FF2B5EF4-FFF2-40B4-BE49-F238E27FC236}">
                <a16:creationId xmlns:a16="http://schemas.microsoft.com/office/drawing/2014/main" id="{FBE0B45F-2BBC-197B-CB2F-0369BA984FC3}"/>
              </a:ext>
            </a:extLst>
          </p:cNvPr>
          <p:cNvSpPr>
            <a:spLocks noChangeAspect="1"/>
          </p:cNvSpPr>
          <p:nvPr/>
        </p:nvSpPr>
        <p:spPr>
          <a:xfrm>
            <a:off x="4061424" y="2513127"/>
            <a:ext cx="111600" cy="111600"/>
          </a:xfrm>
          <a:prstGeom prst="rect">
            <a:avLst/>
          </a:prstGeom>
          <a:solidFill>
            <a:srgbClr val="2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4" name="Rectangle 1163">
            <a:extLst>
              <a:ext uri="{FF2B5EF4-FFF2-40B4-BE49-F238E27FC236}">
                <a16:creationId xmlns:a16="http://schemas.microsoft.com/office/drawing/2014/main" id="{0A278579-2562-621F-6FB6-1BFA47BFDFF6}"/>
              </a:ext>
            </a:extLst>
          </p:cNvPr>
          <p:cNvSpPr>
            <a:spLocks noChangeAspect="1"/>
          </p:cNvSpPr>
          <p:nvPr/>
        </p:nvSpPr>
        <p:spPr>
          <a:xfrm>
            <a:off x="4135850" y="2637142"/>
            <a:ext cx="108000" cy="10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5" name="Rectangle 1164">
            <a:extLst>
              <a:ext uri="{FF2B5EF4-FFF2-40B4-BE49-F238E27FC236}">
                <a16:creationId xmlns:a16="http://schemas.microsoft.com/office/drawing/2014/main" id="{3430920C-7ABB-2B89-37BB-66D07EDEC31A}"/>
              </a:ext>
            </a:extLst>
          </p:cNvPr>
          <p:cNvSpPr>
            <a:spLocks noChangeAspect="1"/>
          </p:cNvSpPr>
          <p:nvPr/>
        </p:nvSpPr>
        <p:spPr>
          <a:xfrm>
            <a:off x="4189850" y="2526699"/>
            <a:ext cx="108000" cy="108000"/>
          </a:xfrm>
          <a:prstGeom prst="rect">
            <a:avLst/>
          </a:prstGeom>
          <a:solidFill>
            <a:srgbClr val="FF3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6" name="Rectangle 1165">
            <a:extLst>
              <a:ext uri="{FF2B5EF4-FFF2-40B4-BE49-F238E27FC236}">
                <a16:creationId xmlns:a16="http://schemas.microsoft.com/office/drawing/2014/main" id="{2A425FA3-8695-2B00-CE80-033BEA76895E}"/>
              </a:ext>
            </a:extLst>
          </p:cNvPr>
          <p:cNvSpPr>
            <a:spLocks noChangeAspect="1"/>
          </p:cNvSpPr>
          <p:nvPr/>
        </p:nvSpPr>
        <p:spPr>
          <a:xfrm>
            <a:off x="4196074" y="2276162"/>
            <a:ext cx="108000" cy="108000"/>
          </a:xfrm>
          <a:prstGeom prst="rect">
            <a:avLst/>
          </a:prstGeom>
          <a:solidFill>
            <a:srgbClr val="368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8" name="Rectangle 1167">
            <a:extLst>
              <a:ext uri="{FF2B5EF4-FFF2-40B4-BE49-F238E27FC236}">
                <a16:creationId xmlns:a16="http://schemas.microsoft.com/office/drawing/2014/main" id="{7BCADC4B-3F68-723E-499F-06AC4E8BB072}"/>
              </a:ext>
            </a:extLst>
          </p:cNvPr>
          <p:cNvSpPr>
            <a:spLocks noChangeAspect="1"/>
          </p:cNvSpPr>
          <p:nvPr/>
        </p:nvSpPr>
        <p:spPr>
          <a:xfrm>
            <a:off x="4358074" y="2248263"/>
            <a:ext cx="108000" cy="108000"/>
          </a:xfrm>
          <a:prstGeom prst="rect">
            <a:avLst/>
          </a:prstGeom>
          <a:solidFill>
            <a:srgbClr val="AE8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9" name="Rectangle 1168">
            <a:extLst>
              <a:ext uri="{FF2B5EF4-FFF2-40B4-BE49-F238E27FC236}">
                <a16:creationId xmlns:a16="http://schemas.microsoft.com/office/drawing/2014/main" id="{212DFD0E-7B5C-9181-7746-2FB87CFD4CC2}"/>
              </a:ext>
            </a:extLst>
          </p:cNvPr>
          <p:cNvSpPr>
            <a:spLocks noChangeAspect="1"/>
          </p:cNvSpPr>
          <p:nvPr/>
        </p:nvSpPr>
        <p:spPr>
          <a:xfrm>
            <a:off x="4593585" y="2248585"/>
            <a:ext cx="108000" cy="108000"/>
          </a:xfrm>
          <a:prstGeom prst="rect">
            <a:avLst/>
          </a:prstGeom>
          <a:solidFill>
            <a:srgbClr val="B252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170" name="Elbow Connector 1169">
            <a:extLst>
              <a:ext uri="{FF2B5EF4-FFF2-40B4-BE49-F238E27FC236}">
                <a16:creationId xmlns:a16="http://schemas.microsoft.com/office/drawing/2014/main" id="{73E9E6D0-10EA-E3EF-94E7-3CF71D6E141F}"/>
              </a:ext>
            </a:extLst>
          </p:cNvPr>
          <p:cNvCxnSpPr>
            <a:cxnSpLocks/>
            <a:stCxn id="1171" idx="3"/>
            <a:endCxn id="1156" idx="2"/>
          </p:cNvCxnSpPr>
          <p:nvPr/>
        </p:nvCxnSpPr>
        <p:spPr>
          <a:xfrm>
            <a:off x="2022786" y="1408497"/>
            <a:ext cx="1835276" cy="1224848"/>
          </a:xfrm>
          <a:prstGeom prst="bentConnector4">
            <a:avLst>
              <a:gd name="adj1" fmla="val 4476"/>
              <a:gd name="adj2" fmla="val 80453"/>
            </a:avLst>
          </a:prstGeom>
          <a:ln w="28575">
            <a:solidFill>
              <a:srgbClr val="BDDF26"/>
            </a:solidFill>
          </a:ln>
        </p:spPr>
        <p:style>
          <a:lnRef idx="1">
            <a:schemeClr val="accent1"/>
          </a:lnRef>
          <a:fillRef idx="0">
            <a:schemeClr val="accent1"/>
          </a:fillRef>
          <a:effectRef idx="0">
            <a:schemeClr val="accent1"/>
          </a:effectRef>
          <a:fontRef idx="minor">
            <a:schemeClr val="tx1"/>
          </a:fontRef>
        </p:style>
      </p:cxnSp>
      <p:pic>
        <p:nvPicPr>
          <p:cNvPr id="1171" name="Picture 24" descr="Ian DONOHUE | Associate Professor | Trinity College Dublin ...">
            <a:extLst>
              <a:ext uri="{FF2B5EF4-FFF2-40B4-BE49-F238E27FC236}">
                <a16:creationId xmlns:a16="http://schemas.microsoft.com/office/drawing/2014/main" id="{29091078-6FB3-F0D7-7E64-D47E47CBC24D}"/>
              </a:ext>
            </a:extLst>
          </p:cNvPr>
          <p:cNvPicPr>
            <a:picLocks noChangeAspect="1" noChangeArrowheads="1"/>
          </p:cNvPicPr>
          <p:nvPr/>
        </p:nvPicPr>
        <p:blipFill>
          <a:blip r:embed="rId51" cstate="hqprint">
            <a:extLst>
              <a:ext uri="{28A0092B-C50C-407E-A947-70E740481C1C}">
                <a14:useLocalDpi xmlns:a14="http://schemas.microsoft.com/office/drawing/2010/main"/>
              </a:ext>
            </a:extLst>
          </a:blip>
          <a:srcRect/>
          <a:stretch>
            <a:fillRect/>
          </a:stretch>
        </p:blipFill>
        <p:spPr bwMode="auto">
          <a:xfrm>
            <a:off x="1482786" y="1138497"/>
            <a:ext cx="540000" cy="540000"/>
          </a:xfrm>
          <a:prstGeom prst="rect">
            <a:avLst/>
          </a:prstGeom>
          <a:noFill/>
          <a:ln w="28575">
            <a:solidFill>
              <a:srgbClr val="BDDF26"/>
            </a:solidFill>
          </a:ln>
          <a:extLst>
            <a:ext uri="{909E8E84-426E-40DD-AFC4-6F175D3DCCD1}">
              <a14:hiddenFill xmlns:a14="http://schemas.microsoft.com/office/drawing/2010/main">
                <a:solidFill>
                  <a:srgbClr val="FFFFFF"/>
                </a:solidFill>
              </a14:hiddenFill>
            </a:ext>
          </a:extLst>
        </p:spPr>
      </p:pic>
      <p:cxnSp>
        <p:nvCxnSpPr>
          <p:cNvPr id="1173" name="Elbow Connector 1172">
            <a:extLst>
              <a:ext uri="{FF2B5EF4-FFF2-40B4-BE49-F238E27FC236}">
                <a16:creationId xmlns:a16="http://schemas.microsoft.com/office/drawing/2014/main" id="{EA6F4678-3763-7B5D-49B1-9A9836EB8AC7}"/>
              </a:ext>
            </a:extLst>
          </p:cNvPr>
          <p:cNvCxnSpPr>
            <a:cxnSpLocks/>
            <a:stCxn id="29" idx="0"/>
            <a:endCxn id="1160" idx="2"/>
          </p:cNvCxnSpPr>
          <p:nvPr/>
        </p:nvCxnSpPr>
        <p:spPr>
          <a:xfrm rot="16200000" flipV="1">
            <a:off x="3300402" y="3471070"/>
            <a:ext cx="1805512" cy="700252"/>
          </a:xfrm>
          <a:prstGeom prst="bentConnector3">
            <a:avLst>
              <a:gd name="adj1"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4" name="Elbow Connector 1173">
            <a:extLst>
              <a:ext uri="{FF2B5EF4-FFF2-40B4-BE49-F238E27FC236}">
                <a16:creationId xmlns:a16="http://schemas.microsoft.com/office/drawing/2014/main" id="{29C46EB2-7AB9-28C5-4A16-8B4084D361E7}"/>
              </a:ext>
            </a:extLst>
          </p:cNvPr>
          <p:cNvCxnSpPr>
            <a:cxnSpLocks/>
            <a:stCxn id="1096" idx="3"/>
            <a:endCxn id="1161" idx="2"/>
          </p:cNvCxnSpPr>
          <p:nvPr/>
        </p:nvCxnSpPr>
        <p:spPr>
          <a:xfrm flipH="1" flipV="1">
            <a:off x="3983676" y="2892015"/>
            <a:ext cx="1139216" cy="2786085"/>
          </a:xfrm>
          <a:prstGeom prst="bentConnector4">
            <a:avLst>
              <a:gd name="adj1" fmla="val -7432"/>
              <a:gd name="adj2" fmla="val 38435"/>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5" name="Elbow Connector 1174">
            <a:extLst>
              <a:ext uri="{FF2B5EF4-FFF2-40B4-BE49-F238E27FC236}">
                <a16:creationId xmlns:a16="http://schemas.microsoft.com/office/drawing/2014/main" id="{980D5715-1EF8-84FD-1AEC-93759830FDDE}"/>
              </a:ext>
            </a:extLst>
          </p:cNvPr>
          <p:cNvCxnSpPr>
            <a:cxnSpLocks/>
            <a:stCxn id="1216" idx="0"/>
            <a:endCxn id="1164" idx="2"/>
          </p:cNvCxnSpPr>
          <p:nvPr/>
        </p:nvCxnSpPr>
        <p:spPr>
          <a:xfrm rot="16200000" flipV="1">
            <a:off x="4331456" y="2603536"/>
            <a:ext cx="2667808" cy="2951020"/>
          </a:xfrm>
          <a:prstGeom prst="bentConnector3">
            <a:avLst>
              <a:gd name="adj1" fmla="val 2713"/>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Elbow Connector 1175">
            <a:extLst>
              <a:ext uri="{FF2B5EF4-FFF2-40B4-BE49-F238E27FC236}">
                <a16:creationId xmlns:a16="http://schemas.microsoft.com/office/drawing/2014/main" id="{20413792-5389-7A46-19B7-515EC6CF4DAF}"/>
              </a:ext>
            </a:extLst>
          </p:cNvPr>
          <p:cNvCxnSpPr>
            <a:cxnSpLocks/>
            <a:stCxn id="1232" idx="2"/>
            <a:endCxn id="1157" idx="0"/>
          </p:cNvCxnSpPr>
          <p:nvPr/>
        </p:nvCxnSpPr>
        <p:spPr>
          <a:xfrm rot="16200000" flipH="1">
            <a:off x="3345862" y="1820421"/>
            <a:ext cx="855479" cy="430407"/>
          </a:xfrm>
          <a:prstGeom prst="bentConnector3">
            <a:avLst>
              <a:gd name="adj1"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7" name="Elbow Connector 1176">
            <a:extLst>
              <a:ext uri="{FF2B5EF4-FFF2-40B4-BE49-F238E27FC236}">
                <a16:creationId xmlns:a16="http://schemas.microsoft.com/office/drawing/2014/main" id="{CE518AA1-4D26-4A39-6792-3F1E7A016E0F}"/>
              </a:ext>
            </a:extLst>
          </p:cNvPr>
          <p:cNvCxnSpPr>
            <a:cxnSpLocks/>
            <a:stCxn id="1140" idx="0"/>
            <a:endCxn id="1220" idx="2"/>
          </p:cNvCxnSpPr>
          <p:nvPr/>
        </p:nvCxnSpPr>
        <p:spPr>
          <a:xfrm rot="16200000" flipV="1">
            <a:off x="3964668" y="3088764"/>
            <a:ext cx="2028574" cy="1241762"/>
          </a:xfrm>
          <a:prstGeom prst="bentConnector3">
            <a:avLst>
              <a:gd name="adj1" fmla="val 53689"/>
            </a:avLst>
          </a:prstGeom>
          <a:ln w="28575">
            <a:solidFill>
              <a:srgbClr val="00FFF4"/>
            </a:solidFill>
          </a:ln>
        </p:spPr>
        <p:style>
          <a:lnRef idx="1">
            <a:schemeClr val="accent1"/>
          </a:lnRef>
          <a:fillRef idx="0">
            <a:schemeClr val="accent1"/>
          </a:fillRef>
          <a:effectRef idx="0">
            <a:schemeClr val="accent1"/>
          </a:effectRef>
          <a:fontRef idx="minor">
            <a:schemeClr val="tx1"/>
          </a:fontRef>
        </p:style>
      </p:cxnSp>
      <p:cxnSp>
        <p:nvCxnSpPr>
          <p:cNvPr id="1179" name="Elbow Connector 1178">
            <a:extLst>
              <a:ext uri="{FF2B5EF4-FFF2-40B4-BE49-F238E27FC236}">
                <a16:creationId xmlns:a16="http://schemas.microsoft.com/office/drawing/2014/main" id="{5C201B95-4481-2100-196E-BEB67E669735}"/>
              </a:ext>
            </a:extLst>
          </p:cNvPr>
          <p:cNvCxnSpPr>
            <a:cxnSpLocks/>
            <a:stCxn id="1162" idx="0"/>
            <a:endCxn id="1091" idx="2"/>
          </p:cNvCxnSpPr>
          <p:nvPr/>
        </p:nvCxnSpPr>
        <p:spPr>
          <a:xfrm rot="5400000" flipH="1" flipV="1">
            <a:off x="3979679" y="1210762"/>
            <a:ext cx="1439910" cy="1164820"/>
          </a:xfrm>
          <a:prstGeom prst="bentConnector3">
            <a:avLst>
              <a:gd name="adj1" fmla="val 50000"/>
            </a:avLst>
          </a:prstGeom>
          <a:ln w="28575">
            <a:solidFill>
              <a:srgbClr val="2800FF"/>
            </a:solidFill>
          </a:ln>
        </p:spPr>
        <p:style>
          <a:lnRef idx="1">
            <a:schemeClr val="accent1"/>
          </a:lnRef>
          <a:fillRef idx="0">
            <a:schemeClr val="accent1"/>
          </a:fillRef>
          <a:effectRef idx="0">
            <a:schemeClr val="accent1"/>
          </a:effectRef>
          <a:fontRef idx="minor">
            <a:schemeClr val="tx1"/>
          </a:fontRef>
        </p:style>
      </p:cxnSp>
      <p:cxnSp>
        <p:nvCxnSpPr>
          <p:cNvPr id="1180" name="Elbow Connector 1179">
            <a:extLst>
              <a:ext uri="{FF2B5EF4-FFF2-40B4-BE49-F238E27FC236}">
                <a16:creationId xmlns:a16="http://schemas.microsoft.com/office/drawing/2014/main" id="{8FBBBF26-D7BA-FC09-E396-FC88DC265335}"/>
              </a:ext>
            </a:extLst>
          </p:cNvPr>
          <p:cNvCxnSpPr>
            <a:cxnSpLocks/>
            <a:stCxn id="1166" idx="0"/>
            <a:endCxn id="1142" idx="2"/>
          </p:cNvCxnSpPr>
          <p:nvPr/>
        </p:nvCxnSpPr>
        <p:spPr>
          <a:xfrm rot="5400000" flipH="1" flipV="1">
            <a:off x="4676727" y="1315671"/>
            <a:ext cx="533838" cy="1387145"/>
          </a:xfrm>
          <a:prstGeom prst="bentConnector3">
            <a:avLst>
              <a:gd name="adj1" fmla="val 50000"/>
            </a:avLst>
          </a:prstGeom>
          <a:ln w="28575">
            <a:solidFill>
              <a:srgbClr val="3684B8"/>
            </a:solidFill>
          </a:ln>
        </p:spPr>
        <p:style>
          <a:lnRef idx="1">
            <a:schemeClr val="accent1"/>
          </a:lnRef>
          <a:fillRef idx="0">
            <a:schemeClr val="accent1"/>
          </a:fillRef>
          <a:effectRef idx="0">
            <a:schemeClr val="accent1"/>
          </a:effectRef>
          <a:fontRef idx="minor">
            <a:schemeClr val="tx1"/>
          </a:fontRef>
        </p:style>
      </p:cxnSp>
      <p:cxnSp>
        <p:nvCxnSpPr>
          <p:cNvPr id="1181" name="Elbow Connector 1180">
            <a:extLst>
              <a:ext uri="{FF2B5EF4-FFF2-40B4-BE49-F238E27FC236}">
                <a16:creationId xmlns:a16="http://schemas.microsoft.com/office/drawing/2014/main" id="{B0741CF6-B736-9EBA-0574-30CAB55335DC}"/>
              </a:ext>
            </a:extLst>
          </p:cNvPr>
          <p:cNvCxnSpPr>
            <a:cxnSpLocks/>
            <a:stCxn id="1089" idx="2"/>
            <a:endCxn id="1165" idx="0"/>
          </p:cNvCxnSpPr>
          <p:nvPr/>
        </p:nvCxnSpPr>
        <p:spPr>
          <a:xfrm rot="5400000">
            <a:off x="5028183" y="1018881"/>
            <a:ext cx="723486" cy="2292151"/>
          </a:xfrm>
          <a:prstGeom prst="bentConnector3">
            <a:avLst>
              <a:gd name="adj1" fmla="val 90133"/>
            </a:avLst>
          </a:prstGeom>
          <a:ln w="28575">
            <a:solidFill>
              <a:srgbClr val="FF38BB"/>
            </a:solidFill>
          </a:ln>
        </p:spPr>
        <p:style>
          <a:lnRef idx="1">
            <a:schemeClr val="accent1"/>
          </a:lnRef>
          <a:fillRef idx="0">
            <a:schemeClr val="accent1"/>
          </a:fillRef>
          <a:effectRef idx="0">
            <a:schemeClr val="accent1"/>
          </a:effectRef>
          <a:fontRef idx="minor">
            <a:schemeClr val="tx1"/>
          </a:fontRef>
        </p:style>
      </p:cxnSp>
      <p:cxnSp>
        <p:nvCxnSpPr>
          <p:cNvPr id="1182" name="Elbow Connector 1181">
            <a:extLst>
              <a:ext uri="{FF2B5EF4-FFF2-40B4-BE49-F238E27FC236}">
                <a16:creationId xmlns:a16="http://schemas.microsoft.com/office/drawing/2014/main" id="{3A0E674D-6BBE-62F8-B88B-4603E1560F87}"/>
              </a:ext>
            </a:extLst>
          </p:cNvPr>
          <p:cNvCxnSpPr>
            <a:cxnSpLocks/>
            <a:stCxn id="1141" idx="2"/>
            <a:endCxn id="1168" idx="0"/>
          </p:cNvCxnSpPr>
          <p:nvPr/>
        </p:nvCxnSpPr>
        <p:spPr>
          <a:xfrm rot="5400000">
            <a:off x="5710116" y="481944"/>
            <a:ext cx="468278" cy="3064361"/>
          </a:xfrm>
          <a:prstGeom prst="bentConnector3">
            <a:avLst>
              <a:gd name="adj1" fmla="val 81465"/>
            </a:avLst>
          </a:prstGeom>
          <a:ln w="28575">
            <a:solidFill>
              <a:srgbClr val="AE8401"/>
            </a:solidFill>
          </a:ln>
        </p:spPr>
        <p:style>
          <a:lnRef idx="1">
            <a:schemeClr val="accent1"/>
          </a:lnRef>
          <a:fillRef idx="0">
            <a:schemeClr val="accent1"/>
          </a:fillRef>
          <a:effectRef idx="0">
            <a:schemeClr val="accent1"/>
          </a:effectRef>
          <a:fontRef idx="minor">
            <a:schemeClr val="tx1"/>
          </a:fontRef>
        </p:style>
      </p:cxnSp>
      <p:cxnSp>
        <p:nvCxnSpPr>
          <p:cNvPr id="1183" name="Elbow Connector 1182">
            <a:extLst>
              <a:ext uri="{FF2B5EF4-FFF2-40B4-BE49-F238E27FC236}">
                <a16:creationId xmlns:a16="http://schemas.microsoft.com/office/drawing/2014/main" id="{69A22F23-EECF-3246-B0CE-A10A652A8CD7}"/>
              </a:ext>
            </a:extLst>
          </p:cNvPr>
          <p:cNvCxnSpPr>
            <a:cxnSpLocks/>
            <a:stCxn id="1111" idx="2"/>
            <a:endCxn id="1169" idx="0"/>
          </p:cNvCxnSpPr>
          <p:nvPr/>
        </p:nvCxnSpPr>
        <p:spPr>
          <a:xfrm rot="5400000">
            <a:off x="5676806" y="104219"/>
            <a:ext cx="1115145" cy="3173586"/>
          </a:xfrm>
          <a:prstGeom prst="bentConnector3">
            <a:avLst>
              <a:gd name="adj1" fmla="val 104017"/>
            </a:avLst>
          </a:prstGeom>
          <a:ln w="28575">
            <a:solidFill>
              <a:srgbClr val="B252A1"/>
            </a:solidFill>
          </a:ln>
        </p:spPr>
        <p:style>
          <a:lnRef idx="1">
            <a:schemeClr val="accent1"/>
          </a:lnRef>
          <a:fillRef idx="0">
            <a:schemeClr val="accent1"/>
          </a:fillRef>
          <a:effectRef idx="0">
            <a:schemeClr val="accent1"/>
          </a:effectRef>
          <a:fontRef idx="minor">
            <a:schemeClr val="tx1"/>
          </a:fontRef>
        </p:style>
      </p:cxnSp>
      <p:cxnSp>
        <p:nvCxnSpPr>
          <p:cNvPr id="1185" name="Elbow Connector 1184">
            <a:extLst>
              <a:ext uri="{FF2B5EF4-FFF2-40B4-BE49-F238E27FC236}">
                <a16:creationId xmlns:a16="http://schemas.microsoft.com/office/drawing/2014/main" id="{A7E5D4E1-FCFD-1D71-FC59-2A15C6AB094E}"/>
              </a:ext>
            </a:extLst>
          </p:cNvPr>
          <p:cNvCxnSpPr>
            <a:cxnSpLocks/>
            <a:stCxn id="1158" idx="1"/>
            <a:endCxn id="1135" idx="0"/>
          </p:cNvCxnSpPr>
          <p:nvPr/>
        </p:nvCxnSpPr>
        <p:spPr>
          <a:xfrm rot="10800000" flipV="1">
            <a:off x="3631569" y="2696246"/>
            <a:ext cx="385038" cy="1645847"/>
          </a:xfrm>
          <a:prstGeom prst="bentConnector2">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186" name="Rectangle 1185">
            <a:extLst>
              <a:ext uri="{FF2B5EF4-FFF2-40B4-BE49-F238E27FC236}">
                <a16:creationId xmlns:a16="http://schemas.microsoft.com/office/drawing/2014/main" id="{78283ED6-97D8-19D0-9CEA-A16211EC43FE}"/>
              </a:ext>
            </a:extLst>
          </p:cNvPr>
          <p:cNvSpPr>
            <a:spLocks noChangeAspect="1"/>
          </p:cNvSpPr>
          <p:nvPr/>
        </p:nvSpPr>
        <p:spPr>
          <a:xfrm>
            <a:off x="5746867" y="3246271"/>
            <a:ext cx="108000" cy="108000"/>
          </a:xfrm>
          <a:prstGeom prst="rect">
            <a:avLst/>
          </a:prstGeom>
          <a:solidFill>
            <a:srgbClr val="4AA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187" name="Elbow Connector 1186">
            <a:extLst>
              <a:ext uri="{FF2B5EF4-FFF2-40B4-BE49-F238E27FC236}">
                <a16:creationId xmlns:a16="http://schemas.microsoft.com/office/drawing/2014/main" id="{EADE9A6D-CE48-2B86-3388-DB990EE2934E}"/>
              </a:ext>
            </a:extLst>
          </p:cNvPr>
          <p:cNvCxnSpPr>
            <a:cxnSpLocks/>
            <a:stCxn id="1132" idx="0"/>
            <a:endCxn id="1186" idx="1"/>
          </p:cNvCxnSpPr>
          <p:nvPr/>
        </p:nvCxnSpPr>
        <p:spPr>
          <a:xfrm rot="16200000" flipV="1">
            <a:off x="5415563" y="3631575"/>
            <a:ext cx="1415988" cy="753380"/>
          </a:xfrm>
          <a:prstGeom prst="bentConnector4">
            <a:avLst>
              <a:gd name="adj1" fmla="val 14609"/>
              <a:gd name="adj2" fmla="val 140784"/>
            </a:avLst>
          </a:prstGeom>
          <a:ln w="28575">
            <a:solidFill>
              <a:srgbClr val="4AAF14"/>
            </a:solidFill>
          </a:ln>
        </p:spPr>
        <p:style>
          <a:lnRef idx="1">
            <a:schemeClr val="accent1"/>
          </a:lnRef>
          <a:fillRef idx="0">
            <a:schemeClr val="accent1"/>
          </a:fillRef>
          <a:effectRef idx="0">
            <a:schemeClr val="accent1"/>
          </a:effectRef>
          <a:fontRef idx="minor">
            <a:schemeClr val="tx1"/>
          </a:fontRef>
        </p:style>
      </p:cxnSp>
      <p:sp>
        <p:nvSpPr>
          <p:cNvPr id="1188" name="Rectangle 1187">
            <a:extLst>
              <a:ext uri="{FF2B5EF4-FFF2-40B4-BE49-F238E27FC236}">
                <a16:creationId xmlns:a16="http://schemas.microsoft.com/office/drawing/2014/main" id="{7BBB2E0A-DA49-FCF3-2359-E95030BE5305}"/>
              </a:ext>
            </a:extLst>
          </p:cNvPr>
          <p:cNvSpPr>
            <a:spLocks noChangeAspect="1"/>
          </p:cNvSpPr>
          <p:nvPr/>
        </p:nvSpPr>
        <p:spPr>
          <a:xfrm>
            <a:off x="7103452" y="2902458"/>
            <a:ext cx="108000" cy="108000"/>
          </a:xfrm>
          <a:prstGeom prst="rect">
            <a:avLst/>
          </a:prstGeom>
          <a:solidFill>
            <a:srgbClr val="E3B5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1189" name="Rectangle 1188">
            <a:extLst>
              <a:ext uri="{FF2B5EF4-FFF2-40B4-BE49-F238E27FC236}">
                <a16:creationId xmlns:a16="http://schemas.microsoft.com/office/drawing/2014/main" id="{ED224DC6-C44D-01B6-1712-79D9B37C2389}"/>
              </a:ext>
            </a:extLst>
          </p:cNvPr>
          <p:cNvSpPr>
            <a:spLocks noChangeAspect="1"/>
          </p:cNvSpPr>
          <p:nvPr/>
        </p:nvSpPr>
        <p:spPr>
          <a:xfrm>
            <a:off x="6646584" y="3010458"/>
            <a:ext cx="108000" cy="108000"/>
          </a:xfrm>
          <a:prstGeom prst="rect">
            <a:avLst/>
          </a:prstGeom>
          <a:solidFill>
            <a:srgbClr val="AF2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92" name="Rectangle 1191">
            <a:extLst>
              <a:ext uri="{FF2B5EF4-FFF2-40B4-BE49-F238E27FC236}">
                <a16:creationId xmlns:a16="http://schemas.microsoft.com/office/drawing/2014/main" id="{48C0F966-4B34-FE67-C2F4-29E60B8B266F}"/>
              </a:ext>
            </a:extLst>
          </p:cNvPr>
          <p:cNvSpPr>
            <a:spLocks noChangeAspect="1"/>
          </p:cNvSpPr>
          <p:nvPr/>
        </p:nvSpPr>
        <p:spPr>
          <a:xfrm>
            <a:off x="6561027" y="3196674"/>
            <a:ext cx="108000" cy="108000"/>
          </a:xfrm>
          <a:prstGeom prst="rect">
            <a:avLst/>
          </a:prstGeom>
          <a:solidFill>
            <a:srgbClr val="862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193" name="Elbow Connector 1192">
            <a:extLst>
              <a:ext uri="{FF2B5EF4-FFF2-40B4-BE49-F238E27FC236}">
                <a16:creationId xmlns:a16="http://schemas.microsoft.com/office/drawing/2014/main" id="{C1C4B96C-5A88-CA69-1DB5-4823D2999344}"/>
              </a:ext>
            </a:extLst>
          </p:cNvPr>
          <p:cNvCxnSpPr>
            <a:cxnSpLocks/>
            <a:stCxn id="1128" idx="1"/>
            <a:endCxn id="1188" idx="3"/>
          </p:cNvCxnSpPr>
          <p:nvPr/>
        </p:nvCxnSpPr>
        <p:spPr>
          <a:xfrm rot="10800000" flipV="1">
            <a:off x="7211456" y="2438260"/>
            <a:ext cx="683225" cy="518198"/>
          </a:xfrm>
          <a:prstGeom prst="bentConnector3">
            <a:avLst>
              <a:gd name="adj1" fmla="val 64871"/>
            </a:avLst>
          </a:prstGeom>
          <a:ln w="28575">
            <a:solidFill>
              <a:srgbClr val="E3B501"/>
            </a:solidFill>
          </a:ln>
        </p:spPr>
        <p:style>
          <a:lnRef idx="1">
            <a:schemeClr val="accent1"/>
          </a:lnRef>
          <a:fillRef idx="0">
            <a:schemeClr val="accent1"/>
          </a:fillRef>
          <a:effectRef idx="0">
            <a:schemeClr val="accent1"/>
          </a:effectRef>
          <a:fontRef idx="minor">
            <a:schemeClr val="tx1"/>
          </a:fontRef>
        </p:style>
      </p:cxnSp>
      <p:cxnSp>
        <p:nvCxnSpPr>
          <p:cNvPr id="1194" name="Elbow Connector 1193">
            <a:extLst>
              <a:ext uri="{FF2B5EF4-FFF2-40B4-BE49-F238E27FC236}">
                <a16:creationId xmlns:a16="http://schemas.microsoft.com/office/drawing/2014/main" id="{CE14A1DE-6F93-3B66-8D3F-B30661855174}"/>
              </a:ext>
            </a:extLst>
          </p:cNvPr>
          <p:cNvCxnSpPr>
            <a:cxnSpLocks/>
            <a:stCxn id="1107" idx="0"/>
            <a:endCxn id="1189" idx="2"/>
          </p:cNvCxnSpPr>
          <p:nvPr/>
        </p:nvCxnSpPr>
        <p:spPr>
          <a:xfrm rot="16200000" flipV="1">
            <a:off x="7295398" y="2523647"/>
            <a:ext cx="555870" cy="1745497"/>
          </a:xfrm>
          <a:prstGeom prst="bentConnector3">
            <a:avLst>
              <a:gd name="adj1" fmla="val 14967"/>
            </a:avLst>
          </a:prstGeom>
          <a:ln w="28575">
            <a:solidFill>
              <a:srgbClr val="AF2624"/>
            </a:solidFill>
          </a:ln>
        </p:spPr>
        <p:style>
          <a:lnRef idx="1">
            <a:schemeClr val="accent1"/>
          </a:lnRef>
          <a:fillRef idx="0">
            <a:schemeClr val="accent1"/>
          </a:fillRef>
          <a:effectRef idx="0">
            <a:schemeClr val="accent1"/>
          </a:effectRef>
          <a:fontRef idx="minor">
            <a:schemeClr val="tx1"/>
          </a:fontRef>
        </p:style>
      </p:cxnSp>
      <p:cxnSp>
        <p:nvCxnSpPr>
          <p:cNvPr id="1195" name="Elbow Connector 1194">
            <a:extLst>
              <a:ext uri="{FF2B5EF4-FFF2-40B4-BE49-F238E27FC236}">
                <a16:creationId xmlns:a16="http://schemas.microsoft.com/office/drawing/2014/main" id="{3DD42BD3-3704-E3A8-7B74-CEA4B3D3C71B}"/>
              </a:ext>
            </a:extLst>
          </p:cNvPr>
          <p:cNvCxnSpPr>
            <a:cxnSpLocks/>
            <a:stCxn id="1112" idx="0"/>
            <a:endCxn id="1192" idx="1"/>
          </p:cNvCxnSpPr>
          <p:nvPr/>
        </p:nvCxnSpPr>
        <p:spPr>
          <a:xfrm rot="16200000" flipV="1">
            <a:off x="7066266" y="2745439"/>
            <a:ext cx="1147191" cy="2157662"/>
          </a:xfrm>
          <a:prstGeom prst="bentConnector4">
            <a:avLst>
              <a:gd name="adj1" fmla="val 9268"/>
              <a:gd name="adj2" fmla="val 107456"/>
            </a:avLst>
          </a:prstGeom>
          <a:ln w="28575">
            <a:solidFill>
              <a:srgbClr val="8629AF"/>
            </a:solidFill>
          </a:ln>
        </p:spPr>
        <p:style>
          <a:lnRef idx="1">
            <a:schemeClr val="accent1"/>
          </a:lnRef>
          <a:fillRef idx="0">
            <a:schemeClr val="accent1"/>
          </a:fillRef>
          <a:effectRef idx="0">
            <a:schemeClr val="accent1"/>
          </a:effectRef>
          <a:fontRef idx="minor">
            <a:schemeClr val="tx1"/>
          </a:fontRef>
        </p:style>
      </p:cxnSp>
      <p:grpSp>
        <p:nvGrpSpPr>
          <p:cNvPr id="1201" name="Group 1200">
            <a:extLst>
              <a:ext uri="{FF2B5EF4-FFF2-40B4-BE49-F238E27FC236}">
                <a16:creationId xmlns:a16="http://schemas.microsoft.com/office/drawing/2014/main" id="{876438E2-E46E-81B9-6769-13CF4B069858}"/>
              </a:ext>
            </a:extLst>
          </p:cNvPr>
          <p:cNvGrpSpPr/>
          <p:nvPr/>
        </p:nvGrpSpPr>
        <p:grpSpPr>
          <a:xfrm>
            <a:off x="5263953" y="4889447"/>
            <a:ext cx="3753834" cy="1068647"/>
            <a:chOff x="6740231" y="4889447"/>
            <a:chExt cx="3753834" cy="1068647"/>
          </a:xfrm>
        </p:grpSpPr>
        <p:grpSp>
          <p:nvGrpSpPr>
            <p:cNvPr id="1202" name="Group 1201">
              <a:extLst>
                <a:ext uri="{FF2B5EF4-FFF2-40B4-BE49-F238E27FC236}">
                  <a16:creationId xmlns:a16="http://schemas.microsoft.com/office/drawing/2014/main" id="{12A06030-B25D-7E43-69D4-E1C13679656E}"/>
                </a:ext>
              </a:extLst>
            </p:cNvPr>
            <p:cNvGrpSpPr/>
            <p:nvPr/>
          </p:nvGrpSpPr>
          <p:grpSpPr>
            <a:xfrm>
              <a:off x="6740231" y="5412950"/>
              <a:ext cx="3753834" cy="545144"/>
              <a:chOff x="6980474" y="675629"/>
              <a:chExt cx="3753834" cy="545144"/>
            </a:xfrm>
          </p:grpSpPr>
          <p:pic>
            <p:nvPicPr>
              <p:cNvPr id="1209" name="Picture 6" descr="Owen Petchey">
                <a:extLst>
                  <a:ext uri="{FF2B5EF4-FFF2-40B4-BE49-F238E27FC236}">
                    <a16:creationId xmlns:a16="http://schemas.microsoft.com/office/drawing/2014/main" id="{9F9CE1DB-FA9B-CE48-FCCB-A51F0839445B}"/>
                  </a:ext>
                </a:extLst>
              </p:cNvPr>
              <p:cNvPicPr>
                <a:picLocks noChangeAspect="1" noChangeArrowheads="1"/>
              </p:cNvPicPr>
              <p:nvPr/>
            </p:nvPicPr>
            <p:blipFill>
              <a:blip r:embed="rId52" cstate="hqprint">
                <a:extLst>
                  <a:ext uri="{28A0092B-C50C-407E-A947-70E740481C1C}">
                    <a14:useLocalDpi xmlns:a14="http://schemas.microsoft.com/office/drawing/2010/main"/>
                  </a:ext>
                </a:extLst>
              </a:blip>
              <a:srcRect/>
              <a:stretch>
                <a:fillRect/>
              </a:stretch>
            </p:blipFill>
            <p:spPr bwMode="auto">
              <a:xfrm>
                <a:off x="6980474" y="67663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10" name="Picture 14" descr="People | Reuman Lab">
                <a:extLst>
                  <a:ext uri="{FF2B5EF4-FFF2-40B4-BE49-F238E27FC236}">
                    <a16:creationId xmlns:a16="http://schemas.microsoft.com/office/drawing/2014/main" id="{077AF172-6456-E24C-73E1-D6CD0EEBC824}"/>
                  </a:ext>
                </a:extLst>
              </p:cNvPr>
              <p:cNvPicPr>
                <a:picLocks noChangeAspect="1" noChangeArrowheads="1"/>
              </p:cNvPicPr>
              <p:nvPr/>
            </p:nvPicPr>
            <p:blipFill rotWithShape="1">
              <a:blip r:embed="rId53" cstate="hqprint">
                <a:extLst>
                  <a:ext uri="{28A0092B-C50C-407E-A947-70E740481C1C}">
                    <a14:useLocalDpi xmlns:a14="http://schemas.microsoft.com/office/drawing/2010/main"/>
                  </a:ext>
                </a:extLst>
              </a:blip>
              <a:srcRect/>
              <a:stretch/>
            </p:blipFill>
            <p:spPr bwMode="auto">
              <a:xfrm>
                <a:off x="7519260" y="675629"/>
                <a:ext cx="54088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11" name="Picture 2" descr="Francesco POLAZZO | PhD Student | Madrid Institute for Advanced Studies ...">
                <a:extLst>
                  <a:ext uri="{FF2B5EF4-FFF2-40B4-BE49-F238E27FC236}">
                    <a16:creationId xmlns:a16="http://schemas.microsoft.com/office/drawing/2014/main" id="{6527936A-D9C5-8A53-82A9-38FD3566444A}"/>
                  </a:ext>
                </a:extLst>
              </p:cNvPr>
              <p:cNvPicPr>
                <a:picLocks noChangeAspect="1" noChangeArrowheads="1"/>
              </p:cNvPicPr>
              <p:nvPr/>
            </p:nvPicPr>
            <p:blipFill>
              <a:blip r:embed="rId54" cstate="hqprint">
                <a:extLst>
                  <a:ext uri="{28A0092B-C50C-407E-A947-70E740481C1C}">
                    <a14:useLocalDpi xmlns:a14="http://schemas.microsoft.com/office/drawing/2010/main"/>
                  </a:ext>
                </a:extLst>
              </a:blip>
              <a:srcRect/>
              <a:stretch>
                <a:fillRect/>
              </a:stretch>
            </p:blipFill>
            <p:spPr bwMode="auto">
              <a:xfrm>
                <a:off x="9653764" y="67663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12" name="Picture 8" descr="Avatar">
                <a:extLst>
                  <a:ext uri="{FF2B5EF4-FFF2-40B4-BE49-F238E27FC236}">
                    <a16:creationId xmlns:a16="http://schemas.microsoft.com/office/drawing/2014/main" id="{43F35794-08E9-11E7-508A-554EC9AFD2E5}"/>
                  </a:ext>
                </a:extLst>
              </p:cNvPr>
              <p:cNvPicPr>
                <a:picLocks noChangeAspect="1" noChangeArrowheads="1"/>
              </p:cNvPicPr>
              <p:nvPr/>
            </p:nvPicPr>
            <p:blipFill>
              <a:blip r:embed="rId55" cstate="hqprint">
                <a:extLst>
                  <a:ext uri="{28A0092B-C50C-407E-A947-70E740481C1C}">
                    <a14:useLocalDpi xmlns:a14="http://schemas.microsoft.com/office/drawing/2010/main"/>
                  </a:ext>
                </a:extLst>
              </a:blip>
              <a:srcRect/>
              <a:stretch>
                <a:fillRect/>
              </a:stretch>
            </p:blipFill>
            <p:spPr bwMode="auto">
              <a:xfrm>
                <a:off x="10194308" y="67774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13" name="Picture 2" descr="Frank PENNEKAMP | PhD | University of Zurich, Zürich | UZH | Institut ...">
                <a:extLst>
                  <a:ext uri="{FF2B5EF4-FFF2-40B4-BE49-F238E27FC236}">
                    <a16:creationId xmlns:a16="http://schemas.microsoft.com/office/drawing/2014/main" id="{3D08AC33-78D5-117E-7A26-F9412FD9BCCA}"/>
                  </a:ext>
                </a:extLst>
              </p:cNvPr>
              <p:cNvPicPr>
                <a:picLocks noChangeAspect="1" noChangeArrowheads="1"/>
              </p:cNvPicPr>
              <p:nvPr/>
            </p:nvPicPr>
            <p:blipFill>
              <a:blip r:embed="rId56" cstate="hqprint">
                <a:extLst>
                  <a:ext uri="{28A0092B-C50C-407E-A947-70E740481C1C}">
                    <a14:useLocalDpi xmlns:a14="http://schemas.microsoft.com/office/drawing/2010/main"/>
                  </a:ext>
                </a:extLst>
              </a:blip>
              <a:srcRect/>
              <a:stretch>
                <a:fillRect/>
              </a:stretch>
            </p:blipFill>
            <p:spPr bwMode="auto">
              <a:xfrm>
                <a:off x="8055495" y="67562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14" name="Picture 4" descr="Conor Waldock">
                <a:extLst>
                  <a:ext uri="{FF2B5EF4-FFF2-40B4-BE49-F238E27FC236}">
                    <a16:creationId xmlns:a16="http://schemas.microsoft.com/office/drawing/2014/main" id="{51D34E51-8A22-6EA7-88A5-CDC5010D8F55}"/>
                  </a:ext>
                </a:extLst>
              </p:cNvPr>
              <p:cNvPicPr>
                <a:picLocks noChangeAspect="1" noChangeArrowheads="1"/>
              </p:cNvPicPr>
              <p:nvPr/>
            </p:nvPicPr>
            <p:blipFill>
              <a:blip r:embed="rId57">
                <a:extLst>
                  <a:ext uri="{28A0092B-C50C-407E-A947-70E740481C1C}">
                    <a14:useLocalDpi xmlns:a14="http://schemas.microsoft.com/office/drawing/2010/main"/>
                  </a:ext>
                </a:extLst>
              </a:blip>
              <a:srcRect/>
              <a:stretch>
                <a:fillRect/>
              </a:stretch>
            </p:blipFill>
            <p:spPr bwMode="auto">
              <a:xfrm>
                <a:off x="9113764" y="67663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15" name="Picture 12" descr="Sofia J. van Moorsel - Moorsel - 2018 - New Phytologist - Wiley Online ...">
                <a:extLst>
                  <a:ext uri="{FF2B5EF4-FFF2-40B4-BE49-F238E27FC236}">
                    <a16:creationId xmlns:a16="http://schemas.microsoft.com/office/drawing/2014/main" id="{2811566A-4D50-B166-1A90-E442A661C5D2}"/>
                  </a:ext>
                </a:extLst>
              </p:cNvPr>
              <p:cNvPicPr>
                <a:picLocks noChangeAspect="1" noChangeArrowheads="1"/>
              </p:cNvPicPr>
              <p:nvPr/>
            </p:nvPicPr>
            <p:blipFill rotWithShape="1">
              <a:blip r:embed="rId58" cstate="hqprint">
                <a:extLst>
                  <a:ext uri="{28A0092B-C50C-407E-A947-70E740481C1C}">
                    <a14:useLocalDpi xmlns:a14="http://schemas.microsoft.com/office/drawing/2010/main"/>
                  </a:ext>
                </a:extLst>
              </a:blip>
              <a:srcRect l="-1"/>
              <a:stretch/>
            </p:blipFill>
            <p:spPr bwMode="auto">
              <a:xfrm>
                <a:off x="8573764" y="680773"/>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216" name="Rectangle 1215">
                <a:extLst>
                  <a:ext uri="{FF2B5EF4-FFF2-40B4-BE49-F238E27FC236}">
                    <a16:creationId xmlns:a16="http://schemas.microsoft.com/office/drawing/2014/main" id="{3FB97ABD-21B9-9500-8F57-93A27404FE7E}"/>
                  </a:ext>
                </a:extLst>
              </p:cNvPr>
              <p:cNvSpPr/>
              <p:nvPr/>
            </p:nvSpPr>
            <p:spPr>
              <a:xfrm>
                <a:off x="6980474" y="675629"/>
                <a:ext cx="3753834" cy="540000"/>
              </a:xfrm>
              <a:prstGeom prst="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grpSp>
        <p:pic>
          <p:nvPicPr>
            <p:cNvPr id="1203" name="Picture 2" descr="Seraina CAPPELLI | PostDoc Position | PhD | University of Helsinki ...">
              <a:extLst>
                <a:ext uri="{FF2B5EF4-FFF2-40B4-BE49-F238E27FC236}">
                  <a16:creationId xmlns:a16="http://schemas.microsoft.com/office/drawing/2014/main" id="{7A99FEAE-1DA4-6493-A99A-54B45DAC3B2E}"/>
                </a:ext>
              </a:extLst>
            </p:cNvPr>
            <p:cNvPicPr>
              <a:picLocks noChangeAspect="1" noChangeArrowheads="1"/>
            </p:cNvPicPr>
            <p:nvPr/>
          </p:nvPicPr>
          <p:blipFill>
            <a:blip r:embed="rId59" cstate="hqprint">
              <a:extLst>
                <a:ext uri="{28A0092B-C50C-407E-A947-70E740481C1C}">
                  <a14:useLocalDpi xmlns:a14="http://schemas.microsoft.com/office/drawing/2010/main"/>
                </a:ext>
              </a:extLst>
            </a:blip>
            <a:srcRect/>
            <a:stretch>
              <a:fillRect/>
            </a:stretch>
          </p:blipFill>
          <p:spPr bwMode="auto">
            <a:xfrm>
              <a:off x="8876282" y="4891197"/>
              <a:ext cx="540000" cy="540000"/>
            </a:xfrm>
            <a:prstGeom prst="rect">
              <a:avLst/>
            </a:prstGeom>
            <a:noFill/>
            <a:extLst>
              <a:ext uri="{909E8E84-426E-40DD-AFC4-6F175D3DCCD1}">
                <a14:hiddenFill xmlns:a14="http://schemas.microsoft.com/office/drawing/2010/main">
                  <a:solidFill>
                    <a:srgbClr val="FFFFFF"/>
                  </a:solidFill>
                </a14:hiddenFill>
              </a:ext>
            </a:extLst>
          </p:spPr>
        </p:pic>
        <p:cxnSp>
          <p:nvCxnSpPr>
            <p:cNvPr id="1205" name="Straight Connector 1204">
              <a:extLst>
                <a:ext uri="{FF2B5EF4-FFF2-40B4-BE49-F238E27FC236}">
                  <a16:creationId xmlns:a16="http://schemas.microsoft.com/office/drawing/2014/main" id="{595FFCBC-8B68-93AB-D9FF-9ABB620024FC}"/>
                </a:ext>
              </a:extLst>
            </p:cNvPr>
            <p:cNvCxnSpPr/>
            <p:nvPr/>
          </p:nvCxnSpPr>
          <p:spPr>
            <a:xfrm>
              <a:off x="8879871" y="4890465"/>
              <a:ext cx="0" cy="540000"/>
            </a:xfrm>
            <a:prstGeom prst="line">
              <a:avLst/>
            </a:prstGeom>
            <a:ln w="28575">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427BB87D-915F-5C81-8AAC-7ED188B0B58D}"/>
                </a:ext>
              </a:extLst>
            </p:cNvPr>
            <p:cNvCxnSpPr/>
            <p:nvPr/>
          </p:nvCxnSpPr>
          <p:spPr>
            <a:xfrm>
              <a:off x="9403996" y="4889447"/>
              <a:ext cx="0" cy="540000"/>
            </a:xfrm>
            <a:prstGeom prst="line">
              <a:avLst/>
            </a:prstGeom>
            <a:ln w="28575">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0D8FDD69-8340-C29F-1A02-B7D58237C2CB}"/>
                </a:ext>
              </a:extLst>
            </p:cNvPr>
            <p:cNvCxnSpPr>
              <a:cxnSpLocks/>
            </p:cNvCxnSpPr>
            <p:nvPr/>
          </p:nvCxnSpPr>
          <p:spPr>
            <a:xfrm flipH="1">
              <a:off x="8867586" y="4892622"/>
              <a:ext cx="550800" cy="1750"/>
            </a:xfrm>
            <a:prstGeom prst="line">
              <a:avLst/>
            </a:prstGeom>
            <a:ln w="28575">
              <a:solidFill>
                <a:srgbClr val="AFABAB"/>
              </a:solidFill>
            </a:ln>
          </p:spPr>
          <p:style>
            <a:lnRef idx="1">
              <a:schemeClr val="accent1"/>
            </a:lnRef>
            <a:fillRef idx="0">
              <a:schemeClr val="accent1"/>
            </a:fillRef>
            <a:effectRef idx="0">
              <a:schemeClr val="accent1"/>
            </a:effectRef>
            <a:fontRef idx="minor">
              <a:schemeClr val="tx1"/>
            </a:fontRef>
          </p:style>
        </p:cxnSp>
      </p:grpSp>
      <p:pic>
        <p:nvPicPr>
          <p:cNvPr id="1217" name="Picture 4" descr="David CUNILLERA-MONTCUSÍ | Margarita Salas Fellow">
            <a:extLst>
              <a:ext uri="{FF2B5EF4-FFF2-40B4-BE49-F238E27FC236}">
                <a16:creationId xmlns:a16="http://schemas.microsoft.com/office/drawing/2014/main" id="{B1D9649D-8C20-B51D-C3A5-EA322E879BCB}"/>
              </a:ext>
            </a:extLst>
          </p:cNvPr>
          <p:cNvPicPr>
            <a:picLocks noChangeAspect="1" noChangeArrowheads="1"/>
          </p:cNvPicPr>
          <p:nvPr/>
        </p:nvPicPr>
        <p:blipFill>
          <a:blip r:embed="rId60" cstate="hqprint">
            <a:extLst>
              <a:ext uri="{28A0092B-C50C-407E-A947-70E740481C1C}">
                <a14:useLocalDpi xmlns:a14="http://schemas.microsoft.com/office/drawing/2010/main"/>
              </a:ext>
            </a:extLst>
          </a:blip>
          <a:srcRect/>
          <a:stretch>
            <a:fillRect/>
          </a:stretch>
        </p:blipFill>
        <p:spPr bwMode="auto">
          <a:xfrm>
            <a:off x="2410319" y="5387898"/>
            <a:ext cx="540000" cy="540000"/>
          </a:xfrm>
          <a:prstGeom prst="rect">
            <a:avLst/>
          </a:prstGeom>
          <a:noFill/>
          <a:ln w="28575">
            <a:solidFill>
              <a:srgbClr val="FFD66B"/>
            </a:solidFill>
          </a:ln>
          <a:extLst>
            <a:ext uri="{909E8E84-426E-40DD-AFC4-6F175D3DCCD1}">
              <a14:hiddenFill xmlns:a14="http://schemas.microsoft.com/office/drawing/2010/main">
                <a:solidFill>
                  <a:srgbClr val="FFFFFF"/>
                </a:solidFill>
              </a14:hiddenFill>
            </a:ext>
          </a:extLst>
        </p:spPr>
      </p:pic>
      <p:sp>
        <p:nvSpPr>
          <p:cNvPr id="1218" name="Rectangle 1217">
            <a:extLst>
              <a:ext uri="{FF2B5EF4-FFF2-40B4-BE49-F238E27FC236}">
                <a16:creationId xmlns:a16="http://schemas.microsoft.com/office/drawing/2014/main" id="{21702661-1A19-8985-5BA3-410AA095F0A1}"/>
              </a:ext>
            </a:extLst>
          </p:cNvPr>
          <p:cNvSpPr>
            <a:spLocks noChangeAspect="1"/>
          </p:cNvSpPr>
          <p:nvPr/>
        </p:nvSpPr>
        <p:spPr>
          <a:xfrm>
            <a:off x="2759861" y="4411607"/>
            <a:ext cx="108000" cy="108000"/>
          </a:xfrm>
          <a:prstGeom prst="rect">
            <a:avLst/>
          </a:prstGeom>
          <a:solidFill>
            <a:srgbClr val="FFD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219" name="Elbow Connector 1218">
            <a:extLst>
              <a:ext uri="{FF2B5EF4-FFF2-40B4-BE49-F238E27FC236}">
                <a16:creationId xmlns:a16="http://schemas.microsoft.com/office/drawing/2014/main" id="{FE3DA207-5543-00F1-D108-205617D8D8D9}"/>
              </a:ext>
            </a:extLst>
          </p:cNvPr>
          <p:cNvCxnSpPr>
            <a:cxnSpLocks/>
            <a:stCxn id="1217" idx="0"/>
            <a:endCxn id="1218" idx="2"/>
          </p:cNvCxnSpPr>
          <p:nvPr/>
        </p:nvCxnSpPr>
        <p:spPr>
          <a:xfrm rot="5400000" flipH="1" flipV="1">
            <a:off x="2312945" y="4886982"/>
            <a:ext cx="868291" cy="133542"/>
          </a:xfrm>
          <a:prstGeom prst="bentConnector3">
            <a:avLst>
              <a:gd name="adj1" fmla="val 50000"/>
            </a:avLst>
          </a:prstGeom>
          <a:ln w="28575">
            <a:solidFill>
              <a:srgbClr val="FFD66B"/>
            </a:solidFill>
          </a:ln>
        </p:spPr>
        <p:style>
          <a:lnRef idx="1">
            <a:schemeClr val="accent1"/>
          </a:lnRef>
          <a:fillRef idx="0">
            <a:schemeClr val="accent1"/>
          </a:fillRef>
          <a:effectRef idx="0">
            <a:schemeClr val="accent1"/>
          </a:effectRef>
          <a:fontRef idx="minor">
            <a:schemeClr val="tx1"/>
          </a:fontRef>
        </p:style>
      </p:cxnSp>
      <p:sp>
        <p:nvSpPr>
          <p:cNvPr id="1220" name="Rectangle 1219">
            <a:extLst>
              <a:ext uri="{FF2B5EF4-FFF2-40B4-BE49-F238E27FC236}">
                <a16:creationId xmlns:a16="http://schemas.microsoft.com/office/drawing/2014/main" id="{866F1F82-F6F3-1D9C-917A-B0685E90D3A4}"/>
              </a:ext>
            </a:extLst>
          </p:cNvPr>
          <p:cNvSpPr>
            <a:spLocks noChangeAspect="1"/>
          </p:cNvSpPr>
          <p:nvPr/>
        </p:nvSpPr>
        <p:spPr>
          <a:xfrm>
            <a:off x="4304074" y="2587358"/>
            <a:ext cx="108000" cy="108000"/>
          </a:xfrm>
          <a:prstGeom prst="rect">
            <a:avLst/>
          </a:prstGeom>
          <a:solidFill>
            <a:srgbClr val="00F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1221" name="Group 1220">
            <a:extLst>
              <a:ext uri="{FF2B5EF4-FFF2-40B4-BE49-F238E27FC236}">
                <a16:creationId xmlns:a16="http://schemas.microsoft.com/office/drawing/2014/main" id="{97764958-CF79-F87D-8543-BD1362DFCE71}"/>
              </a:ext>
            </a:extLst>
          </p:cNvPr>
          <p:cNvGrpSpPr/>
          <p:nvPr/>
        </p:nvGrpSpPr>
        <p:grpSpPr>
          <a:xfrm>
            <a:off x="2217987" y="535443"/>
            <a:ext cx="2680822" cy="1085407"/>
            <a:chOff x="3694265" y="535443"/>
            <a:chExt cx="2680822" cy="1085407"/>
          </a:xfrm>
        </p:grpSpPr>
        <p:pic>
          <p:nvPicPr>
            <p:cNvPr id="1222" name="Picture 12" descr="Fredric WINDSOR | Postdoctoral Research Associate | BSc ...">
              <a:extLst>
                <a:ext uri="{FF2B5EF4-FFF2-40B4-BE49-F238E27FC236}">
                  <a16:creationId xmlns:a16="http://schemas.microsoft.com/office/drawing/2014/main" id="{7B933F52-F936-50EE-F3A9-7ABB0B8B07D8}"/>
                </a:ext>
              </a:extLst>
            </p:cNvPr>
            <p:cNvPicPr>
              <a:picLocks noChangeAspect="1" noChangeArrowheads="1"/>
            </p:cNvPicPr>
            <p:nvPr/>
          </p:nvPicPr>
          <p:blipFill>
            <a:blip r:embed="rId61" cstate="hqprint">
              <a:extLst>
                <a:ext uri="{28A0092B-C50C-407E-A947-70E740481C1C}">
                  <a14:useLocalDpi xmlns:a14="http://schemas.microsoft.com/office/drawing/2010/main"/>
                </a:ext>
              </a:extLst>
            </a:blip>
            <a:srcRect/>
            <a:stretch>
              <a:fillRect/>
            </a:stretch>
          </p:blipFill>
          <p:spPr bwMode="auto">
            <a:xfrm>
              <a:off x="3694265" y="106788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3" name="Picture 20" descr="British Ecological Society early career award for UCD ...">
              <a:extLst>
                <a:ext uri="{FF2B5EF4-FFF2-40B4-BE49-F238E27FC236}">
                  <a16:creationId xmlns:a16="http://schemas.microsoft.com/office/drawing/2014/main" id="{00D7A36B-0F42-B590-A69D-7ACA97C235E3}"/>
                </a:ext>
              </a:extLst>
            </p:cNvPr>
            <p:cNvPicPr>
              <a:picLocks noChangeAspect="1" noChangeArrowheads="1"/>
            </p:cNvPicPr>
            <p:nvPr/>
          </p:nvPicPr>
          <p:blipFill rotWithShape="1">
            <a:blip r:embed="rId62" cstate="hqprint">
              <a:extLst>
                <a:ext uri="{28A0092B-C50C-407E-A947-70E740481C1C}">
                  <a14:useLocalDpi xmlns:a14="http://schemas.microsoft.com/office/drawing/2010/main"/>
                </a:ext>
              </a:extLst>
            </a:blip>
            <a:srcRect t="-1"/>
            <a:stretch/>
          </p:blipFill>
          <p:spPr bwMode="auto">
            <a:xfrm>
              <a:off x="3695646" y="535443"/>
              <a:ext cx="539122"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4" name="Picture 14" descr="Mike FOWLER | Phd. Theoretical Ecology | Swansea University, Swansea ...">
              <a:extLst>
                <a:ext uri="{FF2B5EF4-FFF2-40B4-BE49-F238E27FC236}">
                  <a16:creationId xmlns:a16="http://schemas.microsoft.com/office/drawing/2014/main" id="{3AD2B1BC-CF21-3A11-A660-EB33ED7B47FC}"/>
                </a:ext>
              </a:extLst>
            </p:cNvPr>
            <p:cNvPicPr>
              <a:picLocks noChangeAspect="1" noChangeArrowheads="1"/>
            </p:cNvPicPr>
            <p:nvPr/>
          </p:nvPicPr>
          <p:blipFill>
            <a:blip r:embed="rId63" cstate="hqprint">
              <a:extLst>
                <a:ext uri="{28A0092B-C50C-407E-A947-70E740481C1C}">
                  <a14:useLocalDpi xmlns:a14="http://schemas.microsoft.com/office/drawing/2010/main"/>
                </a:ext>
              </a:extLst>
            </a:blip>
            <a:srcRect/>
            <a:stretch>
              <a:fillRect/>
            </a:stretch>
          </p:blipFill>
          <p:spPr bwMode="auto">
            <a:xfrm>
              <a:off x="4234768" y="53544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5" name="Picture 16" descr="Image">
              <a:extLst>
                <a:ext uri="{FF2B5EF4-FFF2-40B4-BE49-F238E27FC236}">
                  <a16:creationId xmlns:a16="http://schemas.microsoft.com/office/drawing/2014/main" id="{CD09DC56-74A6-171E-FAC1-1BE45E050D8B}"/>
                </a:ext>
              </a:extLst>
            </p:cNvPr>
            <p:cNvPicPr>
              <a:picLocks noChangeAspect="1" noChangeArrowheads="1"/>
            </p:cNvPicPr>
            <p:nvPr/>
          </p:nvPicPr>
          <p:blipFill>
            <a:blip r:embed="rId64" cstate="hqprint">
              <a:extLst>
                <a:ext uri="{28A0092B-C50C-407E-A947-70E740481C1C}">
                  <a14:useLocalDpi xmlns:a14="http://schemas.microsoft.com/office/drawing/2010/main"/>
                </a:ext>
              </a:extLst>
            </a:blip>
            <a:srcRect/>
            <a:stretch>
              <a:fillRect/>
            </a:stretch>
          </p:blipFill>
          <p:spPr bwMode="auto">
            <a:xfrm>
              <a:off x="4769515" y="107007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6" name="Picture 18" descr="Who are we? | R4All">
              <a:extLst>
                <a:ext uri="{FF2B5EF4-FFF2-40B4-BE49-F238E27FC236}">
                  <a16:creationId xmlns:a16="http://schemas.microsoft.com/office/drawing/2014/main" id="{48EE9533-FB3E-615F-46A8-774A4393EFA2}"/>
                </a:ext>
              </a:extLst>
            </p:cNvPr>
            <p:cNvPicPr>
              <a:picLocks noChangeAspect="1" noChangeArrowheads="1"/>
            </p:cNvPicPr>
            <p:nvPr/>
          </p:nvPicPr>
          <p:blipFill>
            <a:blip r:embed="rId65" cstate="hqprint">
              <a:extLst>
                <a:ext uri="{28A0092B-C50C-407E-A947-70E740481C1C}">
                  <a14:useLocalDpi xmlns:a14="http://schemas.microsoft.com/office/drawing/2010/main"/>
                </a:ext>
              </a:extLst>
            </a:blip>
            <a:srcRect/>
            <a:stretch>
              <a:fillRect/>
            </a:stretch>
          </p:blipFill>
          <p:spPr bwMode="auto">
            <a:xfrm>
              <a:off x="4234768" y="107235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7" name="Picture 8" descr="People">
              <a:extLst>
                <a:ext uri="{FF2B5EF4-FFF2-40B4-BE49-F238E27FC236}">
                  <a16:creationId xmlns:a16="http://schemas.microsoft.com/office/drawing/2014/main" id="{7E564FD2-ED69-2807-041F-C0E6440BAF1A}"/>
                </a:ext>
              </a:extLst>
            </p:cNvPr>
            <p:cNvPicPr>
              <a:picLocks noChangeAspect="1" noChangeArrowheads="1"/>
            </p:cNvPicPr>
            <p:nvPr/>
          </p:nvPicPr>
          <p:blipFill rotWithShape="1">
            <a:blip r:embed="rId66" cstate="hqprint">
              <a:extLst>
                <a:ext uri="{28A0092B-C50C-407E-A947-70E740481C1C}">
                  <a14:useLocalDpi xmlns:a14="http://schemas.microsoft.com/office/drawing/2010/main"/>
                </a:ext>
              </a:extLst>
            </a:blip>
            <a:srcRect/>
            <a:stretch/>
          </p:blipFill>
          <p:spPr bwMode="auto">
            <a:xfrm>
              <a:off x="4773826" y="535443"/>
              <a:ext cx="540064"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8" name="Picture 6" descr="Alain DANET | PostDoc Position | PhD | Illinois State University | ISU ...">
              <a:extLst>
                <a:ext uri="{FF2B5EF4-FFF2-40B4-BE49-F238E27FC236}">
                  <a16:creationId xmlns:a16="http://schemas.microsoft.com/office/drawing/2014/main" id="{8BA19317-E4CB-13E9-360E-76CEFAB0841E}"/>
                </a:ext>
              </a:extLst>
            </p:cNvPr>
            <p:cNvPicPr>
              <a:picLocks noChangeAspect="1" noChangeArrowheads="1"/>
            </p:cNvPicPr>
            <p:nvPr/>
          </p:nvPicPr>
          <p:blipFill>
            <a:blip r:embed="rId67" cstate="hqprint">
              <a:extLst>
                <a:ext uri="{28A0092B-C50C-407E-A947-70E740481C1C}">
                  <a14:useLocalDpi xmlns:a14="http://schemas.microsoft.com/office/drawing/2010/main"/>
                </a:ext>
              </a:extLst>
            </a:blip>
            <a:srcRect/>
            <a:stretch>
              <a:fillRect/>
            </a:stretch>
          </p:blipFill>
          <p:spPr bwMode="auto">
            <a:xfrm>
              <a:off x="5826000" y="54164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9" name="Picture 8" descr="James ORR | Postdoc | PhD | University of Oxford, Oxford | OX ...">
              <a:extLst>
                <a:ext uri="{FF2B5EF4-FFF2-40B4-BE49-F238E27FC236}">
                  <a16:creationId xmlns:a16="http://schemas.microsoft.com/office/drawing/2014/main" id="{4645D959-DE9B-00A2-338D-076460D37160}"/>
                </a:ext>
              </a:extLst>
            </p:cNvPr>
            <p:cNvPicPr>
              <a:picLocks noChangeAspect="1" noChangeArrowheads="1"/>
            </p:cNvPicPr>
            <p:nvPr/>
          </p:nvPicPr>
          <p:blipFill>
            <a:blip r:embed="rId68" cstate="hqprint">
              <a:extLst>
                <a:ext uri="{28A0092B-C50C-407E-A947-70E740481C1C}">
                  <a14:useLocalDpi xmlns:a14="http://schemas.microsoft.com/office/drawing/2010/main"/>
                </a:ext>
              </a:extLst>
            </a:blip>
            <a:srcRect/>
            <a:stretch>
              <a:fillRect/>
            </a:stretch>
          </p:blipFill>
          <p:spPr bwMode="auto">
            <a:xfrm>
              <a:off x="5296715" y="106975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30" name="Picture 10" descr="RESILIENT PEOPLE, RESILIENT ECOSYSTEMS IN SMART CITIES (RESPIRES) | Ian ...">
              <a:extLst>
                <a:ext uri="{FF2B5EF4-FFF2-40B4-BE49-F238E27FC236}">
                  <a16:creationId xmlns:a16="http://schemas.microsoft.com/office/drawing/2014/main" id="{24A09F63-906D-A6BA-2B74-954E2A37881E}"/>
                </a:ext>
              </a:extLst>
            </p:cNvPr>
            <p:cNvPicPr>
              <a:picLocks noChangeAspect="1" noChangeArrowheads="1"/>
            </p:cNvPicPr>
            <p:nvPr/>
          </p:nvPicPr>
          <p:blipFill>
            <a:blip r:embed="rId69" cstate="hqprint">
              <a:extLst>
                <a:ext uri="{28A0092B-C50C-407E-A947-70E740481C1C}">
                  <a14:useLocalDpi xmlns:a14="http://schemas.microsoft.com/office/drawing/2010/main"/>
                </a:ext>
              </a:extLst>
            </a:blip>
            <a:srcRect/>
            <a:stretch>
              <a:fillRect/>
            </a:stretch>
          </p:blipFill>
          <p:spPr bwMode="auto">
            <a:xfrm>
              <a:off x="5296860" y="54161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31" name="Picture 12" descr="Dr Dania Albini | Department of Zoology">
              <a:extLst>
                <a:ext uri="{FF2B5EF4-FFF2-40B4-BE49-F238E27FC236}">
                  <a16:creationId xmlns:a16="http://schemas.microsoft.com/office/drawing/2014/main" id="{7AA32202-DA48-3B58-CA99-CA09D790AB49}"/>
                </a:ext>
              </a:extLst>
            </p:cNvPr>
            <p:cNvPicPr>
              <a:picLocks noChangeAspect="1" noChangeArrowheads="1"/>
            </p:cNvPicPr>
            <p:nvPr/>
          </p:nvPicPr>
          <p:blipFill>
            <a:blip r:embed="rId70" cstate="hqprint">
              <a:extLst>
                <a:ext uri="{28A0092B-C50C-407E-A947-70E740481C1C}">
                  <a14:useLocalDpi xmlns:a14="http://schemas.microsoft.com/office/drawing/2010/main"/>
                </a:ext>
              </a:extLst>
            </a:blip>
            <a:srcRect/>
            <a:stretch>
              <a:fillRect/>
            </a:stretch>
          </p:blipFill>
          <p:spPr bwMode="auto">
            <a:xfrm>
              <a:off x="5835087" y="1080850"/>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232" name="Rectangle 1231">
              <a:extLst>
                <a:ext uri="{FF2B5EF4-FFF2-40B4-BE49-F238E27FC236}">
                  <a16:creationId xmlns:a16="http://schemas.microsoft.com/office/drawing/2014/main" id="{31386B27-78C1-79C8-0682-F7F29340BD47}"/>
                </a:ext>
              </a:extLst>
            </p:cNvPr>
            <p:cNvSpPr/>
            <p:nvPr/>
          </p:nvSpPr>
          <p:spPr>
            <a:xfrm>
              <a:off x="3694265" y="535443"/>
              <a:ext cx="2680822" cy="107244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235" name="Group 1234">
            <a:extLst>
              <a:ext uri="{FF2B5EF4-FFF2-40B4-BE49-F238E27FC236}">
                <a16:creationId xmlns:a16="http://schemas.microsoft.com/office/drawing/2014/main" id="{3B4408D4-9F28-DA6B-D928-5D6BED0DDDEB}"/>
              </a:ext>
            </a:extLst>
          </p:cNvPr>
          <p:cNvGrpSpPr/>
          <p:nvPr/>
        </p:nvGrpSpPr>
        <p:grpSpPr>
          <a:xfrm>
            <a:off x="-13018" y="76667"/>
            <a:ext cx="9144000" cy="6049533"/>
            <a:chOff x="0" y="86862"/>
            <a:chExt cx="9144000" cy="6049533"/>
          </a:xfrm>
        </p:grpSpPr>
        <p:sp>
          <p:nvSpPr>
            <p:cNvPr id="1233" name="Rectangle 1232">
              <a:extLst>
                <a:ext uri="{FF2B5EF4-FFF2-40B4-BE49-F238E27FC236}">
                  <a16:creationId xmlns:a16="http://schemas.microsoft.com/office/drawing/2014/main" id="{B5007781-C719-33B3-BA50-00E94893842E}"/>
                </a:ext>
              </a:extLst>
            </p:cNvPr>
            <p:cNvSpPr/>
            <p:nvPr/>
          </p:nvSpPr>
          <p:spPr>
            <a:xfrm>
              <a:off x="0" y="86862"/>
              <a:ext cx="9144000" cy="6049533"/>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4" name="TextBox 1233">
              <a:extLst>
                <a:ext uri="{FF2B5EF4-FFF2-40B4-BE49-F238E27FC236}">
                  <a16:creationId xmlns:a16="http://schemas.microsoft.com/office/drawing/2014/main" id="{E7A9DF0E-95E0-56ED-085A-34644A43FBB6}"/>
                </a:ext>
              </a:extLst>
            </p:cNvPr>
            <p:cNvSpPr txBox="1"/>
            <p:nvPr/>
          </p:nvSpPr>
          <p:spPr>
            <a:xfrm>
              <a:off x="2675196" y="2843801"/>
              <a:ext cx="2910156" cy="707886"/>
            </a:xfrm>
            <a:prstGeom prst="rect">
              <a:avLst/>
            </a:prstGeom>
            <a:noFill/>
          </p:spPr>
          <p:txBody>
            <a:bodyPr wrap="none" rtlCol="0">
              <a:spAutoFit/>
            </a:bodyPr>
            <a:lstStyle/>
            <a:p>
              <a:r>
                <a:rPr lang="en-GB" sz="4000" dirty="0">
                  <a:latin typeface="Arial" panose="020B0604020202020204" pitchFamily="34" charset="0"/>
                  <a:cs typeface="Arial" panose="020B0604020202020204" pitchFamily="34" charset="0"/>
                </a:rPr>
                <a:t>…and </a:t>
              </a:r>
              <a:r>
                <a:rPr lang="en-GB" sz="4000" b="1" dirty="0">
                  <a:latin typeface="Arial" panose="020B0604020202020204" pitchFamily="34" charset="0"/>
                  <a:cs typeface="Arial" panose="020B0604020202020204" pitchFamily="34" charset="0"/>
                </a:rPr>
                <a:t>You</a:t>
              </a:r>
              <a:r>
                <a:rPr lang="en-GB" sz="4000" dirty="0">
                  <a:latin typeface="Arial" panose="020B0604020202020204" pitchFamily="34" charset="0"/>
                  <a:cs typeface="Arial" panose="020B0604020202020204" pitchFamily="34" charset="0"/>
                </a:rPr>
                <a:t>?</a:t>
              </a:r>
            </a:p>
          </p:txBody>
        </p:sp>
      </p:grpSp>
      <p:pic>
        <p:nvPicPr>
          <p:cNvPr id="1196" name="Picture 1195" descr="A picture containing text&#10;&#10;Description automatically generated">
            <a:extLst>
              <a:ext uri="{FF2B5EF4-FFF2-40B4-BE49-F238E27FC236}">
                <a16:creationId xmlns:a16="http://schemas.microsoft.com/office/drawing/2014/main" id="{0785BCB2-9AA6-22B4-1C76-D7E0ACE432B0}"/>
              </a:ext>
            </a:extLst>
          </p:cNvPr>
          <p:cNvPicPr>
            <a:picLocks noChangeAspect="1"/>
          </p:cNvPicPr>
          <p:nvPr/>
        </p:nvPicPr>
        <p:blipFill>
          <a:blip r:embed="rId71" cstate="hqprint">
            <a:extLst>
              <a:ext uri="{28A0092B-C50C-407E-A947-70E740481C1C}">
                <a14:useLocalDpi xmlns:a14="http://schemas.microsoft.com/office/drawing/2010/main"/>
              </a:ext>
            </a:extLst>
          </a:blip>
          <a:stretch>
            <a:fillRect/>
          </a:stretch>
        </p:blipFill>
        <p:spPr>
          <a:xfrm>
            <a:off x="122794" y="86862"/>
            <a:ext cx="2077603" cy="737879"/>
          </a:xfrm>
          <a:prstGeom prst="rect">
            <a:avLst/>
          </a:prstGeom>
        </p:spPr>
      </p:pic>
      <p:sp>
        <p:nvSpPr>
          <p:cNvPr id="27" name="TextBox 26">
            <a:extLst>
              <a:ext uri="{FF2B5EF4-FFF2-40B4-BE49-F238E27FC236}">
                <a16:creationId xmlns:a16="http://schemas.microsoft.com/office/drawing/2014/main" id="{C5BD644F-5932-A227-6BA3-69602CBCFCD9}"/>
              </a:ext>
            </a:extLst>
          </p:cNvPr>
          <p:cNvSpPr txBox="1"/>
          <p:nvPr/>
        </p:nvSpPr>
        <p:spPr>
          <a:xfrm>
            <a:off x="2150448" y="24598"/>
            <a:ext cx="6977267" cy="461665"/>
          </a:xfrm>
          <a:prstGeom prst="rect">
            <a:avLst/>
          </a:prstGeom>
          <a:noFill/>
        </p:spPr>
        <p:txBody>
          <a:bodyPr wrap="square" rtlCol="0">
            <a:spAutoFit/>
          </a:bodyPr>
          <a:lstStyle/>
          <a:p>
            <a:pPr algn="ctr"/>
            <a:r>
              <a:rPr lang="en-GB" sz="2400" b="1" dirty="0">
                <a:latin typeface="Arial" panose="020B0604020202020204" pitchFamily="34" charset="0"/>
                <a:cs typeface="Arial" panose="020B0604020202020204" pitchFamily="34" charset="0"/>
              </a:rPr>
              <a:t>64</a:t>
            </a:r>
            <a:r>
              <a:rPr lang="en-GB" sz="2400" dirty="0">
                <a:latin typeface="Arial" panose="020B0604020202020204" pitchFamily="34" charset="0"/>
                <a:cs typeface="Arial" panose="020B0604020202020204" pitchFamily="34" charset="0"/>
              </a:rPr>
              <a:t> members </a:t>
            </a:r>
            <a:r>
              <a:rPr lang="en-GB" dirty="0">
                <a:latin typeface="Arial" panose="020B0604020202020204" pitchFamily="34" charset="0"/>
                <a:cs typeface="Arial" panose="020B0604020202020204" pitchFamily="34" charset="0"/>
              </a:rPr>
              <a:t>from </a:t>
            </a:r>
            <a:r>
              <a:rPr lang="en-GB" sz="2400" b="1" dirty="0">
                <a:latin typeface="Arial" panose="020B0604020202020204" pitchFamily="34" charset="0"/>
                <a:cs typeface="Arial" panose="020B0604020202020204" pitchFamily="34" charset="0"/>
              </a:rPr>
              <a:t>45</a:t>
            </a:r>
            <a:r>
              <a:rPr lang="en-GB" sz="2400" dirty="0">
                <a:latin typeface="Arial" panose="020B0604020202020204" pitchFamily="34" charset="0"/>
                <a:cs typeface="Arial" panose="020B0604020202020204" pitchFamily="34" charset="0"/>
              </a:rPr>
              <a:t> institutions</a:t>
            </a:r>
            <a:r>
              <a:rPr lang="en-GB" dirty="0">
                <a:latin typeface="Arial" panose="020B0604020202020204" pitchFamily="34" charset="0"/>
                <a:cs typeface="Arial" panose="020B0604020202020204" pitchFamily="34" charset="0"/>
              </a:rPr>
              <a:t> in </a:t>
            </a:r>
            <a:r>
              <a:rPr lang="en-GB" sz="2400" b="1" dirty="0">
                <a:latin typeface="Arial" panose="020B0604020202020204" pitchFamily="34" charset="0"/>
                <a:cs typeface="Arial" panose="020B0604020202020204" pitchFamily="34" charset="0"/>
              </a:rPr>
              <a:t>22</a:t>
            </a:r>
            <a:r>
              <a:rPr lang="en-GB" sz="2400" dirty="0">
                <a:latin typeface="Arial" panose="020B0604020202020204" pitchFamily="34" charset="0"/>
                <a:cs typeface="Arial" panose="020B0604020202020204" pitchFamily="34" charset="0"/>
              </a:rPr>
              <a:t> countries</a:t>
            </a:r>
          </a:p>
        </p:txBody>
      </p:sp>
    </p:spTree>
    <p:extLst>
      <p:ext uri="{BB962C8B-B14F-4D97-AF65-F5344CB8AC3E}">
        <p14:creationId xmlns:p14="http://schemas.microsoft.com/office/powerpoint/2010/main" val="251747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76C627B-C57F-7942-37C0-2C50EB89D3EA}"/>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arallelogram 2">
            <a:extLst>
              <a:ext uri="{FF2B5EF4-FFF2-40B4-BE49-F238E27FC236}">
                <a16:creationId xmlns:a16="http://schemas.microsoft.com/office/drawing/2014/main" id="{E963283C-B021-0C7B-883C-F1681CC47019}"/>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C7201F7-1371-3B0F-4FF8-79583A559070}"/>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6" name="Picture 5">
            <a:extLst>
              <a:ext uri="{FF2B5EF4-FFF2-40B4-BE49-F238E27FC236}">
                <a16:creationId xmlns:a16="http://schemas.microsoft.com/office/drawing/2014/main" id="{6467C390-D1A8-A47B-468E-00CE9299EE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7" name="Picture 6">
            <a:extLst>
              <a:ext uri="{FF2B5EF4-FFF2-40B4-BE49-F238E27FC236}">
                <a16:creationId xmlns:a16="http://schemas.microsoft.com/office/drawing/2014/main" id="{0833B66C-E955-BB83-657B-051EBAD20CB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9F696133-3E39-AE7A-B33B-3AB8BACDC64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grpSp>
        <p:nvGrpSpPr>
          <p:cNvPr id="21" name="Group 20">
            <a:extLst>
              <a:ext uri="{FF2B5EF4-FFF2-40B4-BE49-F238E27FC236}">
                <a16:creationId xmlns:a16="http://schemas.microsoft.com/office/drawing/2014/main" id="{B348662B-7BF7-4551-9444-1FA1EC0C4134}"/>
              </a:ext>
            </a:extLst>
          </p:cNvPr>
          <p:cNvGrpSpPr/>
          <p:nvPr/>
        </p:nvGrpSpPr>
        <p:grpSpPr>
          <a:xfrm>
            <a:off x="2168496" y="1085755"/>
            <a:ext cx="4176223" cy="4942032"/>
            <a:chOff x="2441107" y="616622"/>
            <a:chExt cx="4176223" cy="4942032"/>
          </a:xfrm>
        </p:grpSpPr>
        <p:grpSp>
          <p:nvGrpSpPr>
            <p:cNvPr id="22" name="Group 21">
              <a:extLst>
                <a:ext uri="{FF2B5EF4-FFF2-40B4-BE49-F238E27FC236}">
                  <a16:creationId xmlns:a16="http://schemas.microsoft.com/office/drawing/2014/main" id="{AD3E41A9-C928-6968-9659-C2D8481DC43C}"/>
                </a:ext>
              </a:extLst>
            </p:cNvPr>
            <p:cNvGrpSpPr/>
            <p:nvPr/>
          </p:nvGrpSpPr>
          <p:grpSpPr>
            <a:xfrm>
              <a:off x="2441107" y="616622"/>
              <a:ext cx="4176223" cy="4942032"/>
              <a:chOff x="2441107" y="616622"/>
              <a:chExt cx="4176223" cy="4942032"/>
            </a:xfrm>
          </p:grpSpPr>
          <p:pic>
            <p:nvPicPr>
              <p:cNvPr id="24" name="Picture 4" descr="Image">
                <a:extLst>
                  <a:ext uri="{FF2B5EF4-FFF2-40B4-BE49-F238E27FC236}">
                    <a16:creationId xmlns:a16="http://schemas.microsoft.com/office/drawing/2014/main" id="{44E5351A-2AC7-7BE8-C4E6-2D3C2F6F4A5A}"/>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2441107" y="616622"/>
                <a:ext cx="4176223" cy="494203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29512725-FD75-F13F-B27E-D93D2E17FD8C}"/>
                  </a:ext>
                </a:extLst>
              </p:cNvPr>
              <p:cNvGrpSpPr/>
              <p:nvPr/>
            </p:nvGrpSpPr>
            <p:grpSpPr>
              <a:xfrm>
                <a:off x="2680066" y="3758027"/>
                <a:ext cx="468000" cy="371574"/>
                <a:chOff x="7002584" y="2891699"/>
                <a:chExt cx="468000" cy="371574"/>
              </a:xfrm>
            </p:grpSpPr>
            <p:sp>
              <p:nvSpPr>
                <p:cNvPr id="98" name="Oval 97">
                  <a:extLst>
                    <a:ext uri="{FF2B5EF4-FFF2-40B4-BE49-F238E27FC236}">
                      <a16:creationId xmlns:a16="http://schemas.microsoft.com/office/drawing/2014/main" id="{841F378D-C018-7404-99EB-8B559055206A}"/>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B9C3285-1BDA-51EB-5E17-35EB5006FFFA}"/>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48FA325A-78B8-D67E-35C4-79846FE56CA2}"/>
                  </a:ext>
                </a:extLst>
              </p:cNvPr>
              <p:cNvGrpSpPr/>
              <p:nvPr/>
            </p:nvGrpSpPr>
            <p:grpSpPr>
              <a:xfrm>
                <a:off x="2832466" y="3910427"/>
                <a:ext cx="468000" cy="371574"/>
                <a:chOff x="7002584" y="2891699"/>
                <a:chExt cx="468000" cy="371574"/>
              </a:xfrm>
            </p:grpSpPr>
            <p:sp>
              <p:nvSpPr>
                <p:cNvPr id="96" name="Oval 95">
                  <a:extLst>
                    <a:ext uri="{FF2B5EF4-FFF2-40B4-BE49-F238E27FC236}">
                      <a16:creationId xmlns:a16="http://schemas.microsoft.com/office/drawing/2014/main" id="{DAEB7271-6BF7-B7F7-82EC-27E440EBAB19}"/>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8D11DFA8-5E03-5B3E-97A6-2BEB01899CB5}"/>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7" name="Group 26">
                <a:extLst>
                  <a:ext uri="{FF2B5EF4-FFF2-40B4-BE49-F238E27FC236}">
                    <a16:creationId xmlns:a16="http://schemas.microsoft.com/office/drawing/2014/main" id="{F504402D-CD91-2DA5-355C-4573B58AB17F}"/>
                  </a:ext>
                </a:extLst>
              </p:cNvPr>
              <p:cNvGrpSpPr/>
              <p:nvPr/>
            </p:nvGrpSpPr>
            <p:grpSpPr>
              <a:xfrm>
                <a:off x="2984866" y="4062827"/>
                <a:ext cx="468000" cy="371574"/>
                <a:chOff x="7002584" y="2891699"/>
                <a:chExt cx="468000" cy="371574"/>
              </a:xfrm>
            </p:grpSpPr>
            <p:sp>
              <p:nvSpPr>
                <p:cNvPr id="94" name="Oval 93">
                  <a:extLst>
                    <a:ext uri="{FF2B5EF4-FFF2-40B4-BE49-F238E27FC236}">
                      <a16:creationId xmlns:a16="http://schemas.microsoft.com/office/drawing/2014/main" id="{C1C832E2-D67B-9451-C173-9E021EAA7641}"/>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B2583720-FD9D-761D-F5CB-7E7AA02978E0}"/>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6AB07472-B8BF-6301-2EF9-A2558D214D7C}"/>
                  </a:ext>
                </a:extLst>
              </p:cNvPr>
              <p:cNvGrpSpPr/>
              <p:nvPr/>
            </p:nvGrpSpPr>
            <p:grpSpPr>
              <a:xfrm>
                <a:off x="3137266" y="4215227"/>
                <a:ext cx="468000" cy="371574"/>
                <a:chOff x="7002584" y="2891699"/>
                <a:chExt cx="468000" cy="371574"/>
              </a:xfrm>
            </p:grpSpPr>
            <p:sp>
              <p:nvSpPr>
                <p:cNvPr id="92" name="Oval 91">
                  <a:extLst>
                    <a:ext uri="{FF2B5EF4-FFF2-40B4-BE49-F238E27FC236}">
                      <a16:creationId xmlns:a16="http://schemas.microsoft.com/office/drawing/2014/main" id="{09C713D1-DEA9-0D61-65A0-DCC524F07BAB}"/>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CE93EBB2-6882-5CC9-E046-9AEE0E70B423}"/>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D34C3B47-E1EF-B31B-73A4-5CD81D3BE8DC}"/>
                  </a:ext>
                </a:extLst>
              </p:cNvPr>
              <p:cNvGrpSpPr/>
              <p:nvPr/>
            </p:nvGrpSpPr>
            <p:grpSpPr>
              <a:xfrm>
                <a:off x="3289666" y="4367627"/>
                <a:ext cx="468000" cy="371574"/>
                <a:chOff x="7002584" y="2891699"/>
                <a:chExt cx="468000" cy="371574"/>
              </a:xfrm>
            </p:grpSpPr>
            <p:sp>
              <p:nvSpPr>
                <p:cNvPr id="90" name="Oval 89">
                  <a:extLst>
                    <a:ext uri="{FF2B5EF4-FFF2-40B4-BE49-F238E27FC236}">
                      <a16:creationId xmlns:a16="http://schemas.microsoft.com/office/drawing/2014/main" id="{C96FCDCB-ACBD-AF76-D299-20C5169A82C3}"/>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6D709FD5-3449-0AFF-EB37-4E2364442C74}"/>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B933188C-6059-C04C-E2FC-314DCFDB5F54}"/>
                  </a:ext>
                </a:extLst>
              </p:cNvPr>
              <p:cNvGrpSpPr/>
              <p:nvPr/>
            </p:nvGrpSpPr>
            <p:grpSpPr>
              <a:xfrm>
                <a:off x="3668841" y="3724394"/>
                <a:ext cx="468000" cy="371574"/>
                <a:chOff x="7002584" y="2891699"/>
                <a:chExt cx="468000" cy="371574"/>
              </a:xfrm>
            </p:grpSpPr>
            <p:sp>
              <p:nvSpPr>
                <p:cNvPr id="88" name="Oval 87">
                  <a:extLst>
                    <a:ext uri="{FF2B5EF4-FFF2-40B4-BE49-F238E27FC236}">
                      <a16:creationId xmlns:a16="http://schemas.microsoft.com/office/drawing/2014/main" id="{1220C841-A211-83BD-B99C-09C7A45F378F}"/>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D1029C7B-E8AC-A343-6AFB-47C677D15F59}"/>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1ACE4E0E-6353-7C55-AF36-BDB8DF7A20C9}"/>
                  </a:ext>
                </a:extLst>
              </p:cNvPr>
              <p:cNvGrpSpPr/>
              <p:nvPr/>
            </p:nvGrpSpPr>
            <p:grpSpPr>
              <a:xfrm>
                <a:off x="3821241" y="3876794"/>
                <a:ext cx="468000" cy="371574"/>
                <a:chOff x="7002584" y="2891699"/>
                <a:chExt cx="468000" cy="371574"/>
              </a:xfrm>
            </p:grpSpPr>
            <p:sp>
              <p:nvSpPr>
                <p:cNvPr id="86" name="Oval 85">
                  <a:extLst>
                    <a:ext uri="{FF2B5EF4-FFF2-40B4-BE49-F238E27FC236}">
                      <a16:creationId xmlns:a16="http://schemas.microsoft.com/office/drawing/2014/main" id="{50227CC6-67BC-8B7E-B889-6BED95F3A719}"/>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2F67D54C-D9E6-2AC7-B5FA-2A8B763412A2}"/>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91DF9038-DFE1-3BE7-808B-E5D1363F27F5}"/>
                  </a:ext>
                </a:extLst>
              </p:cNvPr>
              <p:cNvGrpSpPr/>
              <p:nvPr/>
            </p:nvGrpSpPr>
            <p:grpSpPr>
              <a:xfrm>
                <a:off x="3973641" y="4029194"/>
                <a:ext cx="468000" cy="371574"/>
                <a:chOff x="7002584" y="2891699"/>
                <a:chExt cx="468000" cy="371574"/>
              </a:xfrm>
            </p:grpSpPr>
            <p:sp>
              <p:nvSpPr>
                <p:cNvPr id="84" name="Oval 83">
                  <a:extLst>
                    <a:ext uri="{FF2B5EF4-FFF2-40B4-BE49-F238E27FC236}">
                      <a16:creationId xmlns:a16="http://schemas.microsoft.com/office/drawing/2014/main" id="{4880DF8F-1DB5-C71B-43E3-9B5F6345C868}"/>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ounded Rectangle 84">
                  <a:extLst>
                    <a:ext uri="{FF2B5EF4-FFF2-40B4-BE49-F238E27FC236}">
                      <a16:creationId xmlns:a16="http://schemas.microsoft.com/office/drawing/2014/main" id="{654EBDE8-35B2-2B19-EE88-0A4A21837D17}"/>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a:extLst>
                  <a:ext uri="{FF2B5EF4-FFF2-40B4-BE49-F238E27FC236}">
                    <a16:creationId xmlns:a16="http://schemas.microsoft.com/office/drawing/2014/main" id="{BC043882-EAFF-C03A-C8A8-90BE7E1B4940}"/>
                  </a:ext>
                </a:extLst>
              </p:cNvPr>
              <p:cNvGrpSpPr/>
              <p:nvPr/>
            </p:nvGrpSpPr>
            <p:grpSpPr>
              <a:xfrm>
                <a:off x="4126041" y="4181594"/>
                <a:ext cx="468000" cy="371574"/>
                <a:chOff x="7002584" y="2891699"/>
                <a:chExt cx="468000" cy="371574"/>
              </a:xfrm>
            </p:grpSpPr>
            <p:sp>
              <p:nvSpPr>
                <p:cNvPr id="82" name="Oval 81">
                  <a:extLst>
                    <a:ext uri="{FF2B5EF4-FFF2-40B4-BE49-F238E27FC236}">
                      <a16:creationId xmlns:a16="http://schemas.microsoft.com/office/drawing/2014/main" id="{A4D84736-A99A-62CA-6126-9E09F7AEA44D}"/>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ounded Rectangle 82">
                  <a:extLst>
                    <a:ext uri="{FF2B5EF4-FFF2-40B4-BE49-F238E27FC236}">
                      <a16:creationId xmlns:a16="http://schemas.microsoft.com/office/drawing/2014/main" id="{ACEE99B1-B7CE-192E-F444-05BBD10ED99D}"/>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4" name="Group 33">
                <a:extLst>
                  <a:ext uri="{FF2B5EF4-FFF2-40B4-BE49-F238E27FC236}">
                    <a16:creationId xmlns:a16="http://schemas.microsoft.com/office/drawing/2014/main" id="{67FD38BF-A747-F894-9E6A-465E31562898}"/>
                  </a:ext>
                </a:extLst>
              </p:cNvPr>
              <p:cNvGrpSpPr/>
              <p:nvPr/>
            </p:nvGrpSpPr>
            <p:grpSpPr>
              <a:xfrm>
                <a:off x="4278441" y="4333994"/>
                <a:ext cx="468000" cy="371574"/>
                <a:chOff x="7002584" y="2891699"/>
                <a:chExt cx="468000" cy="371574"/>
              </a:xfrm>
            </p:grpSpPr>
            <p:sp>
              <p:nvSpPr>
                <p:cNvPr id="80" name="Oval 79">
                  <a:extLst>
                    <a:ext uri="{FF2B5EF4-FFF2-40B4-BE49-F238E27FC236}">
                      <a16:creationId xmlns:a16="http://schemas.microsoft.com/office/drawing/2014/main" id="{450466BD-D7F8-1EED-3C0F-4A19B379E6EE}"/>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ounded Rectangle 80">
                  <a:extLst>
                    <a:ext uri="{FF2B5EF4-FFF2-40B4-BE49-F238E27FC236}">
                      <a16:creationId xmlns:a16="http://schemas.microsoft.com/office/drawing/2014/main" id="{B7B270FF-0ABA-35A8-520C-EE1244BD46FF}"/>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BA8D46BA-DCBF-1FF2-D970-470EB847BF25}"/>
                  </a:ext>
                </a:extLst>
              </p:cNvPr>
              <p:cNvGrpSpPr/>
              <p:nvPr/>
            </p:nvGrpSpPr>
            <p:grpSpPr>
              <a:xfrm>
                <a:off x="4586816" y="3587867"/>
                <a:ext cx="468000" cy="371574"/>
                <a:chOff x="7002584" y="2891699"/>
                <a:chExt cx="468000" cy="371574"/>
              </a:xfrm>
            </p:grpSpPr>
            <p:sp>
              <p:nvSpPr>
                <p:cNvPr id="78" name="Oval 77">
                  <a:extLst>
                    <a:ext uri="{FF2B5EF4-FFF2-40B4-BE49-F238E27FC236}">
                      <a16:creationId xmlns:a16="http://schemas.microsoft.com/office/drawing/2014/main" id="{EC9D5937-5EFF-410D-CC16-73C16C4605BC}"/>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ounded Rectangle 78">
                  <a:extLst>
                    <a:ext uri="{FF2B5EF4-FFF2-40B4-BE49-F238E27FC236}">
                      <a16:creationId xmlns:a16="http://schemas.microsoft.com/office/drawing/2014/main" id="{B5EC8E06-668D-D892-ED87-376CCE671410}"/>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B2E08267-A10E-D522-0A7E-7C29B3C8D836}"/>
                  </a:ext>
                </a:extLst>
              </p:cNvPr>
              <p:cNvGrpSpPr/>
              <p:nvPr/>
            </p:nvGrpSpPr>
            <p:grpSpPr>
              <a:xfrm>
                <a:off x="4739216" y="3740267"/>
                <a:ext cx="468000" cy="371574"/>
                <a:chOff x="7002584" y="2891699"/>
                <a:chExt cx="468000" cy="371574"/>
              </a:xfrm>
            </p:grpSpPr>
            <p:sp>
              <p:nvSpPr>
                <p:cNvPr id="76" name="Oval 75">
                  <a:extLst>
                    <a:ext uri="{FF2B5EF4-FFF2-40B4-BE49-F238E27FC236}">
                      <a16:creationId xmlns:a16="http://schemas.microsoft.com/office/drawing/2014/main" id="{7D0C9740-1118-94F0-5BA6-E046FFC68BA6}"/>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15BC336C-3156-7BC9-1284-FE888B136D6A}"/>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 name="Group 36">
                <a:extLst>
                  <a:ext uri="{FF2B5EF4-FFF2-40B4-BE49-F238E27FC236}">
                    <a16:creationId xmlns:a16="http://schemas.microsoft.com/office/drawing/2014/main" id="{0995C97F-76FD-AFA9-8443-727EF59BFCDB}"/>
                  </a:ext>
                </a:extLst>
              </p:cNvPr>
              <p:cNvGrpSpPr/>
              <p:nvPr/>
            </p:nvGrpSpPr>
            <p:grpSpPr>
              <a:xfrm>
                <a:off x="4891616" y="3892667"/>
                <a:ext cx="468000" cy="371574"/>
                <a:chOff x="7002584" y="2891699"/>
                <a:chExt cx="468000" cy="371574"/>
              </a:xfrm>
            </p:grpSpPr>
            <p:sp>
              <p:nvSpPr>
                <p:cNvPr id="74" name="Oval 73">
                  <a:extLst>
                    <a:ext uri="{FF2B5EF4-FFF2-40B4-BE49-F238E27FC236}">
                      <a16:creationId xmlns:a16="http://schemas.microsoft.com/office/drawing/2014/main" id="{C91726DB-DB35-974A-59D1-51048C2B82CB}"/>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0912468E-F9D8-12C6-17B4-6B3F956CCDD5}"/>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22B91F7C-8B95-29BB-E8C5-3E6E4ED7FD6A}"/>
                  </a:ext>
                </a:extLst>
              </p:cNvPr>
              <p:cNvGrpSpPr/>
              <p:nvPr/>
            </p:nvGrpSpPr>
            <p:grpSpPr>
              <a:xfrm>
                <a:off x="5044016" y="4045067"/>
                <a:ext cx="468000" cy="371574"/>
                <a:chOff x="7002584" y="2891699"/>
                <a:chExt cx="468000" cy="371574"/>
              </a:xfrm>
            </p:grpSpPr>
            <p:sp>
              <p:nvSpPr>
                <p:cNvPr id="72" name="Oval 71">
                  <a:extLst>
                    <a:ext uri="{FF2B5EF4-FFF2-40B4-BE49-F238E27FC236}">
                      <a16:creationId xmlns:a16="http://schemas.microsoft.com/office/drawing/2014/main" id="{041F023A-CA02-F5D6-6E87-9A52E84EE684}"/>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B2AF500-3AEF-9AD0-D303-53672AFA0195}"/>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6B1977DB-E390-F8C1-0CFB-DD9A9D7E9400}"/>
                  </a:ext>
                </a:extLst>
              </p:cNvPr>
              <p:cNvGrpSpPr/>
              <p:nvPr/>
            </p:nvGrpSpPr>
            <p:grpSpPr>
              <a:xfrm>
                <a:off x="5196416" y="4197467"/>
                <a:ext cx="468000" cy="371574"/>
                <a:chOff x="7002584" y="2891699"/>
                <a:chExt cx="468000" cy="371574"/>
              </a:xfrm>
            </p:grpSpPr>
            <p:sp>
              <p:nvSpPr>
                <p:cNvPr id="70" name="Oval 69">
                  <a:extLst>
                    <a:ext uri="{FF2B5EF4-FFF2-40B4-BE49-F238E27FC236}">
                      <a16:creationId xmlns:a16="http://schemas.microsoft.com/office/drawing/2014/main" id="{D31EDFBD-36C7-ED49-5D9F-CF2C9511D6B1}"/>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ounded Rectangle 70">
                  <a:extLst>
                    <a:ext uri="{FF2B5EF4-FFF2-40B4-BE49-F238E27FC236}">
                      <a16:creationId xmlns:a16="http://schemas.microsoft.com/office/drawing/2014/main" id="{6CE13E98-7B4D-29CA-C240-F1E2575610F8}"/>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C664BDCD-9A75-C1A9-3159-F7834ADBB25D}"/>
                  </a:ext>
                </a:extLst>
              </p:cNvPr>
              <p:cNvGrpSpPr/>
              <p:nvPr/>
            </p:nvGrpSpPr>
            <p:grpSpPr>
              <a:xfrm>
                <a:off x="5348816" y="4349867"/>
                <a:ext cx="468000" cy="371574"/>
                <a:chOff x="7002584" y="2891699"/>
                <a:chExt cx="468000" cy="371574"/>
              </a:xfrm>
            </p:grpSpPr>
            <p:sp>
              <p:nvSpPr>
                <p:cNvPr id="68" name="Oval 67">
                  <a:extLst>
                    <a:ext uri="{FF2B5EF4-FFF2-40B4-BE49-F238E27FC236}">
                      <a16:creationId xmlns:a16="http://schemas.microsoft.com/office/drawing/2014/main" id="{8848A618-B2AB-3E38-925F-1F3775178F21}"/>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ounded Rectangle 68">
                  <a:extLst>
                    <a:ext uri="{FF2B5EF4-FFF2-40B4-BE49-F238E27FC236}">
                      <a16:creationId xmlns:a16="http://schemas.microsoft.com/office/drawing/2014/main" id="{3B4AEDBE-5878-903E-89EB-415242B4E70E}"/>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88CAA4FD-9D69-05FF-0351-DA6F458938E7}"/>
                  </a:ext>
                </a:extLst>
              </p:cNvPr>
              <p:cNvGrpSpPr/>
              <p:nvPr/>
            </p:nvGrpSpPr>
            <p:grpSpPr>
              <a:xfrm>
                <a:off x="3442066" y="4520027"/>
                <a:ext cx="468000" cy="371574"/>
                <a:chOff x="7002584" y="2891699"/>
                <a:chExt cx="468000" cy="371574"/>
              </a:xfrm>
            </p:grpSpPr>
            <p:sp>
              <p:nvSpPr>
                <p:cNvPr id="66" name="Oval 65">
                  <a:extLst>
                    <a:ext uri="{FF2B5EF4-FFF2-40B4-BE49-F238E27FC236}">
                      <a16:creationId xmlns:a16="http://schemas.microsoft.com/office/drawing/2014/main" id="{E979C7AD-F134-5110-E792-412AC0E5EEFC}"/>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ounded Rectangle 66">
                  <a:extLst>
                    <a:ext uri="{FF2B5EF4-FFF2-40B4-BE49-F238E27FC236}">
                      <a16:creationId xmlns:a16="http://schemas.microsoft.com/office/drawing/2014/main" id="{3BF20B98-0918-1F66-D201-D209A7591A6A}"/>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9FFE7F56-1CE5-098C-AB7C-D3244B2DE459}"/>
                  </a:ext>
                </a:extLst>
              </p:cNvPr>
              <p:cNvGrpSpPr/>
              <p:nvPr/>
            </p:nvGrpSpPr>
            <p:grpSpPr>
              <a:xfrm>
                <a:off x="3594466" y="4672427"/>
                <a:ext cx="468000" cy="371574"/>
                <a:chOff x="7002584" y="2891699"/>
                <a:chExt cx="468000" cy="371574"/>
              </a:xfrm>
            </p:grpSpPr>
            <p:sp>
              <p:nvSpPr>
                <p:cNvPr id="64" name="Oval 63">
                  <a:extLst>
                    <a:ext uri="{FF2B5EF4-FFF2-40B4-BE49-F238E27FC236}">
                      <a16:creationId xmlns:a16="http://schemas.microsoft.com/office/drawing/2014/main" id="{ECC648F5-71FC-AD17-5B76-F6BAB706A4BF}"/>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55469F83-B75A-5A16-BC1A-3C31288688CB}"/>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4251B0D7-11B0-9B38-6703-FF9C4BC42CAE}"/>
                  </a:ext>
                </a:extLst>
              </p:cNvPr>
              <p:cNvGrpSpPr/>
              <p:nvPr/>
            </p:nvGrpSpPr>
            <p:grpSpPr>
              <a:xfrm>
                <a:off x="3746866" y="4824827"/>
                <a:ext cx="468000" cy="371574"/>
                <a:chOff x="7002584" y="2891699"/>
                <a:chExt cx="468000" cy="371574"/>
              </a:xfrm>
            </p:grpSpPr>
            <p:sp>
              <p:nvSpPr>
                <p:cNvPr id="62" name="Oval 61">
                  <a:extLst>
                    <a:ext uri="{FF2B5EF4-FFF2-40B4-BE49-F238E27FC236}">
                      <a16:creationId xmlns:a16="http://schemas.microsoft.com/office/drawing/2014/main" id="{B233102F-1EDB-BA40-BA69-B77C74D0E6FB}"/>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BBE37953-364E-F94D-AE8F-0E920F8D1F81}"/>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6489862E-EF36-0B04-C55C-66A7E2C810FD}"/>
                  </a:ext>
                </a:extLst>
              </p:cNvPr>
              <p:cNvGrpSpPr/>
              <p:nvPr/>
            </p:nvGrpSpPr>
            <p:grpSpPr>
              <a:xfrm>
                <a:off x="4430841" y="4486394"/>
                <a:ext cx="468000" cy="371574"/>
                <a:chOff x="7002584" y="2891699"/>
                <a:chExt cx="468000" cy="371574"/>
              </a:xfrm>
            </p:grpSpPr>
            <p:sp>
              <p:nvSpPr>
                <p:cNvPr id="60" name="Oval 59">
                  <a:extLst>
                    <a:ext uri="{FF2B5EF4-FFF2-40B4-BE49-F238E27FC236}">
                      <a16:creationId xmlns:a16="http://schemas.microsoft.com/office/drawing/2014/main" id="{EAD662ED-3D15-F101-EAC5-D66708A0C391}"/>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a:extLst>
                    <a:ext uri="{FF2B5EF4-FFF2-40B4-BE49-F238E27FC236}">
                      <a16:creationId xmlns:a16="http://schemas.microsoft.com/office/drawing/2014/main" id="{FDC104BB-B453-88F9-12C1-2F4F258F70B7}"/>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a:extLst>
                  <a:ext uri="{FF2B5EF4-FFF2-40B4-BE49-F238E27FC236}">
                    <a16:creationId xmlns:a16="http://schemas.microsoft.com/office/drawing/2014/main" id="{B7A53B31-3A34-BD94-361B-805A67310A48}"/>
                  </a:ext>
                </a:extLst>
              </p:cNvPr>
              <p:cNvGrpSpPr/>
              <p:nvPr/>
            </p:nvGrpSpPr>
            <p:grpSpPr>
              <a:xfrm>
                <a:off x="4583241" y="4638794"/>
                <a:ext cx="468000" cy="371574"/>
                <a:chOff x="7002584" y="2891699"/>
                <a:chExt cx="468000" cy="371574"/>
              </a:xfrm>
            </p:grpSpPr>
            <p:sp>
              <p:nvSpPr>
                <p:cNvPr id="58" name="Oval 57">
                  <a:extLst>
                    <a:ext uri="{FF2B5EF4-FFF2-40B4-BE49-F238E27FC236}">
                      <a16:creationId xmlns:a16="http://schemas.microsoft.com/office/drawing/2014/main" id="{C09EE056-25CB-BD99-5004-086DFA203F50}"/>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ounded Rectangle 58">
                  <a:extLst>
                    <a:ext uri="{FF2B5EF4-FFF2-40B4-BE49-F238E27FC236}">
                      <a16:creationId xmlns:a16="http://schemas.microsoft.com/office/drawing/2014/main" id="{8BD71C51-D7F5-6276-D1B1-FFFF15562EC6}"/>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D38F87B9-BC7D-C8C8-6E76-758C8C01819A}"/>
                  </a:ext>
                </a:extLst>
              </p:cNvPr>
              <p:cNvGrpSpPr/>
              <p:nvPr/>
            </p:nvGrpSpPr>
            <p:grpSpPr>
              <a:xfrm>
                <a:off x="4735641" y="4791194"/>
                <a:ext cx="468000" cy="371574"/>
                <a:chOff x="7002584" y="2891699"/>
                <a:chExt cx="468000" cy="371574"/>
              </a:xfrm>
            </p:grpSpPr>
            <p:sp>
              <p:nvSpPr>
                <p:cNvPr id="56" name="Oval 55">
                  <a:extLst>
                    <a:ext uri="{FF2B5EF4-FFF2-40B4-BE49-F238E27FC236}">
                      <a16:creationId xmlns:a16="http://schemas.microsoft.com/office/drawing/2014/main" id="{EFA7DCDE-B29E-3451-F9CF-01071745278F}"/>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ounded Rectangle 56">
                  <a:extLst>
                    <a:ext uri="{FF2B5EF4-FFF2-40B4-BE49-F238E27FC236}">
                      <a16:creationId xmlns:a16="http://schemas.microsoft.com/office/drawing/2014/main" id="{194344E2-BC31-4731-0F5B-F8ABB899DBE1}"/>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DB002777-9F17-F1F8-D75D-AA17C9FDCB31}"/>
                  </a:ext>
                </a:extLst>
              </p:cNvPr>
              <p:cNvGrpSpPr/>
              <p:nvPr/>
            </p:nvGrpSpPr>
            <p:grpSpPr>
              <a:xfrm>
                <a:off x="5501216" y="4502267"/>
                <a:ext cx="468000" cy="371574"/>
                <a:chOff x="7002584" y="2891699"/>
                <a:chExt cx="468000" cy="371574"/>
              </a:xfrm>
            </p:grpSpPr>
            <p:sp>
              <p:nvSpPr>
                <p:cNvPr id="54" name="Oval 53">
                  <a:extLst>
                    <a:ext uri="{FF2B5EF4-FFF2-40B4-BE49-F238E27FC236}">
                      <a16:creationId xmlns:a16="http://schemas.microsoft.com/office/drawing/2014/main" id="{4651DD16-FF4F-60CC-C0A2-1F10DC83908B}"/>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D9E526BD-BFE9-BDC1-3D31-EAB0C2EC7C6F}"/>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DEEA4ADE-0D9C-DB95-16F8-B783F31D1FEE}"/>
                  </a:ext>
                </a:extLst>
              </p:cNvPr>
              <p:cNvGrpSpPr/>
              <p:nvPr/>
            </p:nvGrpSpPr>
            <p:grpSpPr>
              <a:xfrm>
                <a:off x="5653616" y="4654667"/>
                <a:ext cx="468000" cy="371574"/>
                <a:chOff x="7002584" y="2891699"/>
                <a:chExt cx="468000" cy="371574"/>
              </a:xfrm>
            </p:grpSpPr>
            <p:sp>
              <p:nvSpPr>
                <p:cNvPr id="52" name="Oval 51">
                  <a:extLst>
                    <a:ext uri="{FF2B5EF4-FFF2-40B4-BE49-F238E27FC236}">
                      <a16:creationId xmlns:a16="http://schemas.microsoft.com/office/drawing/2014/main" id="{2AE78A34-EE8C-7399-669F-92E7DCB22795}"/>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73A5336F-91D9-1501-91DD-8CC316D23574}"/>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0ED3E6FC-214F-3182-DB6B-EE59D9A684AD}"/>
                  </a:ext>
                </a:extLst>
              </p:cNvPr>
              <p:cNvGrpSpPr/>
              <p:nvPr/>
            </p:nvGrpSpPr>
            <p:grpSpPr>
              <a:xfrm>
                <a:off x="5806016" y="4807067"/>
                <a:ext cx="468000" cy="371574"/>
                <a:chOff x="7002584" y="2891699"/>
                <a:chExt cx="468000" cy="371574"/>
              </a:xfrm>
            </p:grpSpPr>
            <p:sp>
              <p:nvSpPr>
                <p:cNvPr id="50" name="Oval 49">
                  <a:extLst>
                    <a:ext uri="{FF2B5EF4-FFF2-40B4-BE49-F238E27FC236}">
                      <a16:creationId xmlns:a16="http://schemas.microsoft.com/office/drawing/2014/main" id="{3A1C2A2C-4100-B713-9C13-51872DA53387}"/>
                    </a:ext>
                  </a:extLst>
                </p:cNvPr>
                <p:cNvSpPr>
                  <a:spLocks noChangeAspect="1"/>
                </p:cNvSpPr>
                <p:nvPr/>
              </p:nvSpPr>
              <p:spPr>
                <a:xfrm>
                  <a:off x="7002584" y="2891699"/>
                  <a:ext cx="468000" cy="19281"/>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ounded Rectangle 50">
                  <a:extLst>
                    <a:ext uri="{FF2B5EF4-FFF2-40B4-BE49-F238E27FC236}">
                      <a16:creationId xmlns:a16="http://schemas.microsoft.com/office/drawing/2014/main" id="{E7417C47-2657-ABC5-BD71-D6DC90F51DB7}"/>
                    </a:ext>
                  </a:extLst>
                </p:cNvPr>
                <p:cNvSpPr>
                  <a:spLocks noChangeAspect="1"/>
                </p:cNvSpPr>
                <p:nvPr/>
              </p:nvSpPr>
              <p:spPr>
                <a:xfrm>
                  <a:off x="7002584" y="2907326"/>
                  <a:ext cx="468000" cy="355947"/>
                </a:xfrm>
                <a:prstGeom prst="round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23" name="Picture 22">
              <a:extLst>
                <a:ext uri="{FF2B5EF4-FFF2-40B4-BE49-F238E27FC236}">
                  <a16:creationId xmlns:a16="http://schemas.microsoft.com/office/drawing/2014/main" id="{32B0C821-1DBD-70C4-3DFA-DA14883D72F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547380" y="706072"/>
              <a:ext cx="944211" cy="582015"/>
            </a:xfrm>
            <a:prstGeom prst="rect">
              <a:avLst/>
            </a:prstGeom>
          </p:spPr>
        </p:pic>
      </p:grpSp>
      <p:cxnSp>
        <p:nvCxnSpPr>
          <p:cNvPr id="100" name="Straight Connector 99">
            <a:extLst>
              <a:ext uri="{FF2B5EF4-FFF2-40B4-BE49-F238E27FC236}">
                <a16:creationId xmlns:a16="http://schemas.microsoft.com/office/drawing/2014/main" id="{E689B960-5C5B-468C-9699-63D7D00EC72D}"/>
              </a:ext>
            </a:extLst>
          </p:cNvPr>
          <p:cNvCxnSpPr>
            <a:cxnSpLocks/>
            <a:stCxn id="111" idx="1"/>
            <a:endCxn id="50" idx="2"/>
          </p:cNvCxnSpPr>
          <p:nvPr/>
        </p:nvCxnSpPr>
        <p:spPr>
          <a:xfrm flipH="1">
            <a:off x="5533405" y="3476204"/>
            <a:ext cx="1524068" cy="180963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F9E8A11-F143-FC8E-3F64-CE07913FF4D8}"/>
              </a:ext>
            </a:extLst>
          </p:cNvPr>
          <p:cNvCxnSpPr>
            <a:cxnSpLocks/>
            <a:stCxn id="111" idx="4"/>
          </p:cNvCxnSpPr>
          <p:nvPr/>
        </p:nvCxnSpPr>
        <p:spPr>
          <a:xfrm flipH="1">
            <a:off x="5968362" y="5012600"/>
            <a:ext cx="1725507" cy="26700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B0E31547-0172-5D9E-BCD5-EDCA773DD882}"/>
              </a:ext>
            </a:extLst>
          </p:cNvPr>
          <p:cNvSpPr txBox="1"/>
          <p:nvPr/>
        </p:nvSpPr>
        <p:spPr>
          <a:xfrm>
            <a:off x="7123087" y="5245898"/>
            <a:ext cx="1685078" cy="646331"/>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Floating plants</a:t>
            </a:r>
          </a:p>
          <a:p>
            <a:pPr algn="ctr"/>
            <a:r>
              <a:rPr lang="ja-JP" altLang="en-US">
                <a:latin typeface="Arial" panose="020B0604020202020204" pitchFamily="34" charset="0"/>
                <a:cs typeface="Arial" panose="020B0604020202020204" pitchFamily="34" charset="0"/>
              </a:rPr>
              <a:t>浮遊植物</a:t>
            </a:r>
            <a:endParaRPr lang="en-GB" dirty="0">
              <a:latin typeface="Arial" panose="020B0604020202020204" pitchFamily="34" charset="0"/>
              <a:cs typeface="Arial" panose="020B0604020202020204" pitchFamily="34" charset="0"/>
            </a:endParaRPr>
          </a:p>
        </p:txBody>
      </p:sp>
      <p:sp>
        <p:nvSpPr>
          <p:cNvPr id="103" name="TextBox 102">
            <a:extLst>
              <a:ext uri="{FF2B5EF4-FFF2-40B4-BE49-F238E27FC236}">
                <a16:creationId xmlns:a16="http://schemas.microsoft.com/office/drawing/2014/main" id="{07431151-C560-CAFE-419E-ED0DDFAB3425}"/>
              </a:ext>
            </a:extLst>
          </p:cNvPr>
          <p:cNvSpPr txBox="1"/>
          <p:nvPr/>
        </p:nvSpPr>
        <p:spPr>
          <a:xfrm>
            <a:off x="366508" y="4020848"/>
            <a:ext cx="1736374" cy="646331"/>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75 mesocosms</a:t>
            </a:r>
          </a:p>
          <a:p>
            <a:pPr algn="ctr"/>
            <a:r>
              <a:rPr lang="ja-JP" altLang="en-US">
                <a:latin typeface="Arial" panose="020B0604020202020204" pitchFamily="34" charset="0"/>
                <a:cs typeface="Arial" panose="020B0604020202020204" pitchFamily="34" charset="0"/>
              </a:rPr>
              <a:t>メソコスム</a:t>
            </a:r>
            <a:endParaRPr lang="en-GB" dirty="0">
              <a:latin typeface="Arial" panose="020B0604020202020204" pitchFamily="34" charset="0"/>
              <a:cs typeface="Arial" panose="020B0604020202020204" pitchFamily="34" charset="0"/>
            </a:endParaRPr>
          </a:p>
        </p:txBody>
      </p:sp>
      <p:pic>
        <p:nvPicPr>
          <p:cNvPr id="104" name="Graphic 103" descr="Seeds with solid fill">
            <a:extLst>
              <a:ext uri="{FF2B5EF4-FFF2-40B4-BE49-F238E27FC236}">
                <a16:creationId xmlns:a16="http://schemas.microsoft.com/office/drawing/2014/main" id="{A9C3F3AF-D821-D974-0F53-CE6001EAFA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7342509">
            <a:off x="6482061" y="2130853"/>
            <a:ext cx="914400" cy="914400"/>
          </a:xfrm>
          <a:prstGeom prst="rect">
            <a:avLst/>
          </a:prstGeom>
        </p:spPr>
      </p:pic>
      <p:pic>
        <p:nvPicPr>
          <p:cNvPr id="105" name="Graphic 104" descr="Water with solid fill">
            <a:extLst>
              <a:ext uri="{FF2B5EF4-FFF2-40B4-BE49-F238E27FC236}">
                <a16:creationId xmlns:a16="http://schemas.microsoft.com/office/drawing/2014/main" id="{681BD610-97A9-1448-271F-ABF321869A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3611" y="2813695"/>
            <a:ext cx="313384" cy="313384"/>
          </a:xfrm>
          <a:prstGeom prst="rect">
            <a:avLst/>
          </a:prstGeom>
        </p:spPr>
      </p:pic>
      <p:sp>
        <p:nvSpPr>
          <p:cNvPr id="106" name="TextBox 105">
            <a:extLst>
              <a:ext uri="{FF2B5EF4-FFF2-40B4-BE49-F238E27FC236}">
                <a16:creationId xmlns:a16="http://schemas.microsoft.com/office/drawing/2014/main" id="{F4FAA84E-87A5-43B2-5006-EF337E549221}"/>
              </a:ext>
            </a:extLst>
          </p:cNvPr>
          <p:cNvSpPr txBox="1"/>
          <p:nvPr/>
        </p:nvSpPr>
        <p:spPr>
          <a:xfrm>
            <a:off x="7305256" y="2200933"/>
            <a:ext cx="1056701" cy="646331"/>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Nitrogen</a:t>
            </a:r>
          </a:p>
          <a:p>
            <a:pPr algn="ctr"/>
            <a:r>
              <a:rPr lang="ja-JP" altLang="en-US">
                <a:latin typeface="Arial" panose="020B0604020202020204" pitchFamily="34" charset="0"/>
                <a:cs typeface="Arial" panose="020B0604020202020204" pitchFamily="34" charset="0"/>
              </a:rPr>
              <a:t>窒素</a:t>
            </a:r>
            <a:endParaRPr lang="en-GB" dirty="0">
              <a:latin typeface="Arial" panose="020B0604020202020204" pitchFamily="34" charset="0"/>
              <a:cs typeface="Arial" panose="020B0604020202020204" pitchFamily="34" charset="0"/>
            </a:endParaRPr>
          </a:p>
        </p:txBody>
      </p:sp>
      <p:sp>
        <p:nvSpPr>
          <p:cNvPr id="107" name="TextBox 106">
            <a:extLst>
              <a:ext uri="{FF2B5EF4-FFF2-40B4-BE49-F238E27FC236}">
                <a16:creationId xmlns:a16="http://schemas.microsoft.com/office/drawing/2014/main" id="{C67452DD-FE06-D139-9673-E50C16D184F8}"/>
              </a:ext>
            </a:extLst>
          </p:cNvPr>
          <p:cNvSpPr txBox="1"/>
          <p:nvPr/>
        </p:nvSpPr>
        <p:spPr>
          <a:xfrm>
            <a:off x="2232594" y="1149953"/>
            <a:ext cx="3025080" cy="923330"/>
          </a:xfrm>
          <a:prstGeom prst="rect">
            <a:avLst/>
          </a:prstGeom>
          <a:noFill/>
        </p:spPr>
        <p:txBody>
          <a:bodyPr wrap="square" rtlCol="0">
            <a:spAutoFit/>
          </a:bodyPr>
          <a:lstStyle/>
          <a:p>
            <a:pPr algn="ctr"/>
            <a:r>
              <a:rPr lang="en-GB" dirty="0">
                <a:latin typeface="Arial" panose="020B0604020202020204" pitchFamily="34" charset="0"/>
                <a:cs typeface="Arial" panose="020B0604020202020204" pitchFamily="34" charset="0"/>
              </a:rPr>
              <a:t>Hiring: Research Assistant</a:t>
            </a:r>
          </a:p>
          <a:p>
            <a:pPr algn="ctr"/>
            <a:r>
              <a:rPr lang="en-GB" dirty="0" err="1">
                <a:latin typeface="Arial" panose="020B0604020202020204" pitchFamily="34" charset="0"/>
                <a:cs typeface="Arial" panose="020B0604020202020204" pitchFamily="34" charset="0"/>
              </a:rPr>
              <a:t>求人：研究助手</a:t>
            </a: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Jun (</a:t>
            </a:r>
            <a:r>
              <a:rPr lang="en-GB" dirty="0" err="1">
                <a:latin typeface="Arial" panose="020B0604020202020204" pitchFamily="34" charset="0"/>
                <a:cs typeface="Arial" panose="020B0604020202020204" pitchFamily="34" charset="0"/>
              </a:rPr>
              <a:t>六</a:t>
            </a:r>
            <a:r>
              <a:rPr lang="en-GB" dirty="0">
                <a:latin typeface="Arial" panose="020B0604020202020204" pitchFamily="34" charset="0"/>
                <a:cs typeface="Arial" panose="020B0604020202020204" pitchFamily="34" charset="0"/>
              </a:rPr>
              <a:t>) – Aug (</a:t>
            </a:r>
            <a:r>
              <a:rPr lang="en-GB" dirty="0" err="1">
                <a:latin typeface="Arial" panose="020B0604020202020204" pitchFamily="34" charset="0"/>
                <a:cs typeface="Arial" panose="020B0604020202020204" pitchFamily="34" charset="0"/>
              </a:rPr>
              <a:t>八</a:t>
            </a:r>
            <a:r>
              <a:rPr lang="en-GB" dirty="0">
                <a:latin typeface="Arial" panose="020B0604020202020204" pitchFamily="34" charset="0"/>
                <a:cs typeface="Arial" panose="020B0604020202020204" pitchFamily="34" charset="0"/>
              </a:rPr>
              <a:t>) 2023</a:t>
            </a:r>
          </a:p>
        </p:txBody>
      </p:sp>
      <p:sp>
        <p:nvSpPr>
          <p:cNvPr id="108" name="TextBox 107">
            <a:extLst>
              <a:ext uri="{FF2B5EF4-FFF2-40B4-BE49-F238E27FC236}">
                <a16:creationId xmlns:a16="http://schemas.microsoft.com/office/drawing/2014/main" id="{EE6D0E20-A712-2D5F-6D12-E56596BF8469}"/>
              </a:ext>
            </a:extLst>
          </p:cNvPr>
          <p:cNvSpPr txBox="1"/>
          <p:nvPr/>
        </p:nvSpPr>
        <p:spPr>
          <a:xfrm>
            <a:off x="2181404" y="141720"/>
            <a:ext cx="5556370" cy="707886"/>
          </a:xfrm>
          <a:prstGeom prst="rect">
            <a:avLst/>
          </a:prstGeom>
          <a:noFill/>
        </p:spPr>
        <p:txBody>
          <a:bodyPr wrap="square" rtlCol="0">
            <a:spAutoFit/>
          </a:bodyPr>
          <a:lstStyle/>
          <a:p>
            <a:pPr algn="ctr"/>
            <a:r>
              <a:rPr lang="en-GB" sz="2000" u="sng" dirty="0">
                <a:latin typeface="Arial" panose="020B0604020202020204" pitchFamily="34" charset="0"/>
                <a:cs typeface="Arial" panose="020B0604020202020204" pitchFamily="34" charset="0"/>
              </a:rPr>
              <a:t>Experiment on response diversity and </a:t>
            </a:r>
          </a:p>
          <a:p>
            <a:pPr algn="ctr"/>
            <a:r>
              <a:rPr lang="en-GB" sz="2000" u="sng" dirty="0">
                <a:latin typeface="Arial" panose="020B0604020202020204" pitchFamily="34" charset="0"/>
                <a:cs typeface="Arial" panose="020B0604020202020204" pitchFamily="34" charset="0"/>
              </a:rPr>
              <a:t>stability of floating plants</a:t>
            </a:r>
          </a:p>
        </p:txBody>
      </p:sp>
      <p:sp>
        <p:nvSpPr>
          <p:cNvPr id="109" name="TextBox 108">
            <a:extLst>
              <a:ext uri="{FF2B5EF4-FFF2-40B4-BE49-F238E27FC236}">
                <a16:creationId xmlns:a16="http://schemas.microsoft.com/office/drawing/2014/main" id="{AABA9C48-C45E-AC41-965B-B3FFB8FC488A}"/>
              </a:ext>
            </a:extLst>
          </p:cNvPr>
          <p:cNvSpPr txBox="1"/>
          <p:nvPr/>
        </p:nvSpPr>
        <p:spPr>
          <a:xfrm>
            <a:off x="5274769" y="1757214"/>
            <a:ext cx="944211" cy="369332"/>
          </a:xfrm>
          <a:prstGeom prst="rect">
            <a:avLst/>
          </a:prstGeom>
          <a:noFill/>
        </p:spPr>
        <p:txBody>
          <a:bodyPr wrap="square">
            <a:spAutoFit/>
          </a:bodyPr>
          <a:lstStyle/>
          <a:p>
            <a:pPr algn="ctr"/>
            <a:r>
              <a:rPr lang="en-GB" dirty="0" err="1">
                <a:latin typeface="Arial" panose="020B0604020202020204" pitchFamily="34" charset="0"/>
                <a:cs typeface="Arial" panose="020B0604020202020204" pitchFamily="34" charset="0"/>
              </a:rPr>
              <a:t>沖縄</a:t>
            </a:r>
            <a:endParaRPr lang="en-GB" dirty="0">
              <a:latin typeface="Arial" panose="020B0604020202020204" pitchFamily="34" charset="0"/>
              <a:cs typeface="Arial" panose="020B0604020202020204" pitchFamily="34" charset="0"/>
            </a:endParaRPr>
          </a:p>
        </p:txBody>
      </p:sp>
      <p:grpSp>
        <p:nvGrpSpPr>
          <p:cNvPr id="110" name="Group 109">
            <a:extLst>
              <a:ext uri="{FF2B5EF4-FFF2-40B4-BE49-F238E27FC236}">
                <a16:creationId xmlns:a16="http://schemas.microsoft.com/office/drawing/2014/main" id="{970D949D-7D66-908F-AC8C-20EC33C42180}"/>
              </a:ext>
            </a:extLst>
          </p:cNvPr>
          <p:cNvGrpSpPr/>
          <p:nvPr/>
        </p:nvGrpSpPr>
        <p:grpSpPr>
          <a:xfrm>
            <a:off x="6793869" y="3212600"/>
            <a:ext cx="1800000" cy="1800000"/>
            <a:chOff x="7504140" y="3024821"/>
            <a:chExt cx="1800000" cy="1800000"/>
          </a:xfrm>
        </p:grpSpPr>
        <p:sp>
          <p:nvSpPr>
            <p:cNvPr id="111" name="Oval 110">
              <a:extLst>
                <a:ext uri="{FF2B5EF4-FFF2-40B4-BE49-F238E27FC236}">
                  <a16:creationId xmlns:a16="http://schemas.microsoft.com/office/drawing/2014/main" id="{4F46C87A-581B-BA47-186C-E34D0847FAFB}"/>
                </a:ext>
              </a:extLst>
            </p:cNvPr>
            <p:cNvSpPr/>
            <p:nvPr/>
          </p:nvSpPr>
          <p:spPr>
            <a:xfrm>
              <a:off x="7504140" y="3024821"/>
              <a:ext cx="1800000" cy="1800000"/>
            </a:xfrm>
            <a:prstGeom prst="ellipse">
              <a:avLst/>
            </a:prstGeom>
            <a:solidFill>
              <a:schemeClr val="accent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2" name="Picture 111" descr="A picture containing green, plant, close, surrounded&#10;&#10;Description automatically generated">
              <a:extLst>
                <a:ext uri="{FF2B5EF4-FFF2-40B4-BE49-F238E27FC236}">
                  <a16:creationId xmlns:a16="http://schemas.microsoft.com/office/drawing/2014/main" id="{D0558E0D-545F-CE55-FA00-ED61E3208AD2}"/>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7583539" y="3088533"/>
              <a:ext cx="1679656" cy="1685760"/>
            </a:xfrm>
            <a:prstGeom prst="ellipse">
              <a:avLst/>
            </a:prstGeom>
            <a:ln>
              <a:noFill/>
            </a:ln>
            <a:effectLst>
              <a:softEdge rad="112500"/>
            </a:effectLst>
          </p:spPr>
        </p:pic>
      </p:grpSp>
      <p:grpSp>
        <p:nvGrpSpPr>
          <p:cNvPr id="17" name="Group 16">
            <a:extLst>
              <a:ext uri="{FF2B5EF4-FFF2-40B4-BE49-F238E27FC236}">
                <a16:creationId xmlns:a16="http://schemas.microsoft.com/office/drawing/2014/main" id="{56D9A9C2-806F-640A-BF95-E692A1592C3B}"/>
              </a:ext>
            </a:extLst>
          </p:cNvPr>
          <p:cNvGrpSpPr/>
          <p:nvPr/>
        </p:nvGrpSpPr>
        <p:grpSpPr>
          <a:xfrm>
            <a:off x="112761" y="90446"/>
            <a:ext cx="1968041" cy="1832155"/>
            <a:chOff x="243713" y="287594"/>
            <a:chExt cx="1968041" cy="1832155"/>
          </a:xfrm>
        </p:grpSpPr>
        <p:sp>
          <p:nvSpPr>
            <p:cNvPr id="18" name="Rectangle 17">
              <a:extLst>
                <a:ext uri="{FF2B5EF4-FFF2-40B4-BE49-F238E27FC236}">
                  <a16:creationId xmlns:a16="http://schemas.microsoft.com/office/drawing/2014/main" id="{D5670A8D-2F73-FAF8-096E-D4D28B5A1960}"/>
                </a:ext>
              </a:extLst>
            </p:cNvPr>
            <p:cNvSpPr/>
            <p:nvPr/>
          </p:nvSpPr>
          <p:spPr>
            <a:xfrm>
              <a:off x="243713" y="287594"/>
              <a:ext cx="1968041" cy="1832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2" descr="British Ecological Society - Wildlife and Countryside Link">
              <a:extLst>
                <a:ext uri="{FF2B5EF4-FFF2-40B4-BE49-F238E27FC236}">
                  <a16:creationId xmlns:a16="http://schemas.microsoft.com/office/drawing/2014/main" id="{43BF6576-A0D4-CD09-F2EB-4815E242E463}"/>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348629" y="1238413"/>
              <a:ext cx="1758207" cy="8037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ternational Workshop：New challenges in volatile cycling in the deep ...">
              <a:extLst>
                <a:ext uri="{FF2B5EF4-FFF2-40B4-BE49-F238E27FC236}">
                  <a16:creationId xmlns:a16="http://schemas.microsoft.com/office/drawing/2014/main" id="{4D0FD70F-8C8E-80A6-4286-7BE7BA176482}"/>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43713" y="302256"/>
              <a:ext cx="1968041" cy="901415"/>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4" descr="David Armitage | Staff | The People of Rice | Rice University">
            <a:extLst>
              <a:ext uri="{FF2B5EF4-FFF2-40B4-BE49-F238E27FC236}">
                <a16:creationId xmlns:a16="http://schemas.microsoft.com/office/drawing/2014/main" id="{F6FC9635-6E79-6515-6D29-FF094E132860}"/>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7724866" y="147734"/>
            <a:ext cx="1244444" cy="1244444"/>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13BCD0E1-F621-4E0B-1313-636C03FE4831}"/>
              </a:ext>
            </a:extLst>
          </p:cNvPr>
          <p:cNvSpPr txBox="1"/>
          <p:nvPr/>
        </p:nvSpPr>
        <p:spPr>
          <a:xfrm>
            <a:off x="7737774" y="1394643"/>
            <a:ext cx="1205944" cy="461665"/>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Dave Armitage</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OIST</a:t>
            </a:r>
          </a:p>
        </p:txBody>
      </p:sp>
      <p:sp>
        <p:nvSpPr>
          <p:cNvPr id="115" name="TextBox 114">
            <a:extLst>
              <a:ext uri="{FF2B5EF4-FFF2-40B4-BE49-F238E27FC236}">
                <a16:creationId xmlns:a16="http://schemas.microsoft.com/office/drawing/2014/main" id="{127164FF-E871-A3CD-1DCB-9B8D5276487F}"/>
              </a:ext>
            </a:extLst>
          </p:cNvPr>
          <p:cNvSpPr txBox="1"/>
          <p:nvPr/>
        </p:nvSpPr>
        <p:spPr>
          <a:xfrm>
            <a:off x="2080802" y="6327934"/>
            <a:ext cx="4156571" cy="369332"/>
          </a:xfrm>
          <a:prstGeom prst="rect">
            <a:avLst/>
          </a:prstGeom>
          <a:noFill/>
        </p:spPr>
        <p:txBody>
          <a:bodyPr wrap="square" rtlCol="0">
            <a:spAutoFit/>
          </a:bodyPr>
          <a:lstStyle/>
          <a:p>
            <a:pPr algn="ctr"/>
            <a:r>
              <a:rPr lang="en-GB" dirty="0">
                <a:latin typeface="Arial" panose="020B0604020202020204" pitchFamily="34" charset="0"/>
                <a:cs typeface="Arial" panose="020B0604020202020204" pitchFamily="34" charset="0"/>
              </a:rPr>
              <a:t>Email: </a:t>
            </a:r>
            <a:r>
              <a:rPr lang="en-GB" dirty="0" err="1">
                <a:latin typeface="Arial" panose="020B0604020202020204" pitchFamily="34" charset="0"/>
                <a:cs typeface="Arial" panose="020B0604020202020204" pitchFamily="34" charset="0"/>
              </a:rPr>
              <a:t>s.ross.res@outlook.com</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019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ky, outdoor, clouds, cloudy&#10;&#10;Description automatically generated">
            <a:extLst>
              <a:ext uri="{FF2B5EF4-FFF2-40B4-BE49-F238E27FC236}">
                <a16:creationId xmlns:a16="http://schemas.microsoft.com/office/drawing/2014/main" id="{F5B40E62-736C-276B-C889-2934E2383E2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1"/>
          <a:stretch/>
        </p:blipFill>
        <p:spPr>
          <a:xfrm>
            <a:off x="-1" y="-11308"/>
            <a:ext cx="9144001" cy="6223265"/>
          </a:xfrm>
          <a:prstGeom prst="rect">
            <a:avLst/>
          </a:prstGeom>
        </p:spPr>
      </p:pic>
      <p:cxnSp>
        <p:nvCxnSpPr>
          <p:cNvPr id="4" name="Straight Connector 3">
            <a:extLst>
              <a:ext uri="{FF2B5EF4-FFF2-40B4-BE49-F238E27FC236}">
                <a16:creationId xmlns:a16="http://schemas.microsoft.com/office/drawing/2014/main" id="{46031384-5F0C-9BD6-2A56-7963C202A615}"/>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179E487-6A73-D495-D5C9-97E2C9BCBDA9}"/>
              </a:ext>
            </a:extLst>
          </p:cNvPr>
          <p:cNvGrpSpPr/>
          <p:nvPr/>
        </p:nvGrpSpPr>
        <p:grpSpPr>
          <a:xfrm>
            <a:off x="2080802" y="6214767"/>
            <a:ext cx="7328057" cy="643233"/>
            <a:chOff x="2080802" y="6214767"/>
            <a:chExt cx="7328057" cy="643233"/>
          </a:xfrm>
        </p:grpSpPr>
        <p:sp>
          <p:nvSpPr>
            <p:cNvPr id="12" name="Parallelogram 11">
              <a:extLst>
                <a:ext uri="{FF2B5EF4-FFF2-40B4-BE49-F238E27FC236}">
                  <a16:creationId xmlns:a16="http://schemas.microsoft.com/office/drawing/2014/main" id="{8BD9FAF6-21D0-3526-E48C-C611286ECD83}"/>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A5EFAE9C-DF20-B15C-FFD8-3D029656715F}"/>
                </a:ext>
              </a:extLst>
            </p:cNvPr>
            <p:cNvSpPr txBox="1"/>
            <p:nvPr/>
          </p:nvSpPr>
          <p:spPr>
            <a:xfrm>
              <a:off x="2080802" y="6327934"/>
              <a:ext cx="4156571" cy="369332"/>
            </a:xfrm>
            <a:prstGeom prst="rect">
              <a:avLst/>
            </a:prstGeom>
            <a:noFill/>
          </p:spPr>
          <p:txBody>
            <a:bodyPr wrap="square" rtlCol="0">
              <a:spAutoFit/>
            </a:bodyPr>
            <a:lstStyle/>
            <a:p>
              <a:pPr algn="ctr"/>
              <a:r>
                <a:rPr lang="en-GB" dirty="0">
                  <a:latin typeface="Arial" panose="020B0604020202020204" pitchFamily="34" charset="0"/>
                  <a:cs typeface="Arial" panose="020B0604020202020204" pitchFamily="34" charset="0"/>
                </a:rPr>
                <a:t>Email: </a:t>
              </a:r>
              <a:r>
                <a:rPr lang="en-GB" dirty="0" err="1">
                  <a:latin typeface="Arial" panose="020B0604020202020204" pitchFamily="34" charset="0"/>
                  <a:cs typeface="Arial" panose="020B0604020202020204" pitchFamily="34" charset="0"/>
                </a:rPr>
                <a:t>s.ross.res@outlook.com</a:t>
              </a:r>
              <a:endParaRPr lang="en-GB" dirty="0">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7C29716D-69B7-06CB-0094-9E9090A2F846}"/>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15" name="Picture 14">
            <a:extLst>
              <a:ext uri="{FF2B5EF4-FFF2-40B4-BE49-F238E27FC236}">
                <a16:creationId xmlns:a16="http://schemas.microsoft.com/office/drawing/2014/main" id="{D22A66F5-20D9-2210-0B5F-4663F649DD3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16" name="Picture 15">
            <a:extLst>
              <a:ext uri="{FF2B5EF4-FFF2-40B4-BE49-F238E27FC236}">
                <a16:creationId xmlns:a16="http://schemas.microsoft.com/office/drawing/2014/main" id="{FC760467-C667-8464-F009-C464B768594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28" name="Picture 27" descr="Shape&#10;&#10;Description automatically generated with medium confidence">
            <a:extLst>
              <a:ext uri="{FF2B5EF4-FFF2-40B4-BE49-F238E27FC236}">
                <a16:creationId xmlns:a16="http://schemas.microsoft.com/office/drawing/2014/main" id="{7139FD20-0961-05E9-A71A-09C89009B9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3" name="TextBox 2">
            <a:extLst>
              <a:ext uri="{FF2B5EF4-FFF2-40B4-BE49-F238E27FC236}">
                <a16:creationId xmlns:a16="http://schemas.microsoft.com/office/drawing/2014/main" id="{86281775-FD3E-C7B7-BC48-715E756FF0E9}"/>
              </a:ext>
            </a:extLst>
          </p:cNvPr>
          <p:cNvSpPr txBox="1"/>
          <p:nvPr/>
        </p:nvSpPr>
        <p:spPr>
          <a:xfrm>
            <a:off x="59104" y="4648105"/>
            <a:ext cx="7371020" cy="1384995"/>
          </a:xfrm>
          <a:prstGeom prst="rect">
            <a:avLst/>
          </a:prstGeom>
          <a:solidFill>
            <a:schemeClr val="bg1">
              <a:alpha val="40000"/>
            </a:schemeClr>
          </a:solidFill>
        </p:spPr>
        <p:txBody>
          <a:bodyPr wrap="square" rtlCol="0">
            <a:spAutoFit/>
          </a:bodyPr>
          <a:lstStyle/>
          <a:p>
            <a:pPr algn="ctr"/>
            <a:r>
              <a:rPr lang="en-GB" sz="2800" dirty="0">
                <a:latin typeface="Arial" panose="020B0604020202020204" pitchFamily="34" charset="0"/>
                <a:cs typeface="Arial" panose="020B0604020202020204" pitchFamily="34" charset="0"/>
              </a:rPr>
              <a:t>Integrative approaches for understanding the patterns and drivers of ecological stability under global environmental change</a:t>
            </a:r>
          </a:p>
        </p:txBody>
      </p:sp>
      <p:sp>
        <p:nvSpPr>
          <p:cNvPr id="8" name="TextBox 7">
            <a:extLst>
              <a:ext uri="{FF2B5EF4-FFF2-40B4-BE49-F238E27FC236}">
                <a16:creationId xmlns:a16="http://schemas.microsoft.com/office/drawing/2014/main" id="{7297666F-36CE-28DB-A937-A019363B5336}"/>
              </a:ext>
            </a:extLst>
          </p:cNvPr>
          <p:cNvSpPr txBox="1"/>
          <p:nvPr/>
        </p:nvSpPr>
        <p:spPr>
          <a:xfrm>
            <a:off x="7489228" y="77571"/>
            <a:ext cx="1569660" cy="5157975"/>
          </a:xfrm>
          <a:prstGeom prst="rect">
            <a:avLst/>
          </a:prstGeom>
          <a:solidFill>
            <a:srgbClr val="000000">
              <a:alpha val="40000"/>
            </a:srgbClr>
          </a:solidFill>
          <a:ln>
            <a:noFill/>
          </a:ln>
        </p:spPr>
        <p:txBody>
          <a:bodyPr vert="eaVert" wrap="square" rtlCol="0">
            <a:spAutoFit/>
          </a:bodyPr>
          <a:lstStyle/>
          <a:p>
            <a:r>
              <a:rPr lang="ja-JP" sz="3000" b="1">
                <a:effectLst/>
                <a:latin typeface="Calibri" panose="020F0502020204030204" pitchFamily="34" charset="0"/>
                <a:ea typeface="Yu Mincho" panose="02020400000000000000" pitchFamily="18" charset="-128"/>
                <a:cs typeface="Times New Roman" panose="02020603050405020304" pitchFamily="18" charset="0"/>
              </a:rPr>
              <a:t>地球環境変動下における生態系の安定性の規則性と原動力の解明に用いる統合的手法</a:t>
            </a:r>
            <a:endParaRPr lang="en-GB" sz="3000" b="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18" name="TextBox 17">
            <a:extLst>
              <a:ext uri="{FF2B5EF4-FFF2-40B4-BE49-F238E27FC236}">
                <a16:creationId xmlns:a16="http://schemas.microsoft.com/office/drawing/2014/main" id="{36CA2C2F-537F-0175-F67D-6534DC14E7DA}"/>
              </a:ext>
            </a:extLst>
          </p:cNvPr>
          <p:cNvSpPr txBox="1"/>
          <p:nvPr/>
        </p:nvSpPr>
        <p:spPr>
          <a:xfrm>
            <a:off x="121801" y="159391"/>
            <a:ext cx="6378403" cy="954107"/>
          </a:xfrm>
          <a:prstGeom prst="rect">
            <a:avLst/>
          </a:prstGeom>
          <a:solidFill>
            <a:srgbClr val="000000">
              <a:alpha val="40000"/>
            </a:srgbClr>
          </a:solidFill>
        </p:spPr>
        <p:txBody>
          <a:bodyPr wrap="square">
            <a:spAutoFit/>
          </a:bodyPr>
          <a:lstStyle/>
          <a:p>
            <a:pPr algn="ctr"/>
            <a:r>
              <a:rPr lang="en-GB" sz="2800" b="1" dirty="0">
                <a:latin typeface="Yu Mincho" panose="02020400000000000000" pitchFamily="18" charset="-128"/>
                <a:ea typeface="Yu Mincho" panose="02020400000000000000" pitchFamily="18" charset="-128"/>
                <a:cs typeface="Arial" panose="020B0604020202020204" pitchFamily="34" charset="0"/>
              </a:rPr>
              <a:t>21/03 (</a:t>
            </a:r>
            <a:r>
              <a:rPr lang="en-GB" sz="2800" b="1" dirty="0" err="1">
                <a:latin typeface="Yu Mincho" panose="02020400000000000000" pitchFamily="18" charset="-128"/>
                <a:ea typeface="Yu Mincho" panose="02020400000000000000" pitchFamily="18" charset="-128"/>
                <a:cs typeface="Arial" panose="020B0604020202020204" pitchFamily="34" charset="0"/>
              </a:rPr>
              <a:t>火</a:t>
            </a:r>
            <a:r>
              <a:rPr lang="en-US" altLang="ja-JP" sz="2800" b="1" dirty="0">
                <a:latin typeface="Yu Mincho" panose="02020400000000000000" pitchFamily="18" charset="-128"/>
                <a:ea typeface="Yu Mincho" panose="02020400000000000000" pitchFamily="18" charset="-128"/>
                <a:cs typeface="Arial" panose="020B0604020202020204" pitchFamily="34" charset="0"/>
              </a:rPr>
              <a:t>)</a:t>
            </a:r>
            <a:r>
              <a:rPr lang="en-GB" altLang="ja-JP" sz="2800" b="1" dirty="0">
                <a:latin typeface="Yu Mincho" panose="02020400000000000000" pitchFamily="18" charset="-128"/>
                <a:ea typeface="Yu Mincho" panose="02020400000000000000" pitchFamily="18" charset="-128"/>
                <a:cs typeface="Arial" panose="020B0604020202020204" pitchFamily="34" charset="0"/>
              </a:rPr>
              <a:t> </a:t>
            </a:r>
            <a:r>
              <a:rPr lang="en-GB" sz="2800" b="1" dirty="0">
                <a:latin typeface="Yu Mincho" panose="02020400000000000000" pitchFamily="18" charset="-128"/>
                <a:ea typeface="Yu Mincho" panose="02020400000000000000" pitchFamily="18" charset="-128"/>
                <a:cs typeface="Arial" panose="020B0604020202020204" pitchFamily="34" charset="0"/>
              </a:rPr>
              <a:t>14:40</a:t>
            </a:r>
          </a:p>
          <a:p>
            <a:pPr algn="ctr"/>
            <a:r>
              <a:rPr lang="ja-JP" altLang="en-US" sz="2800" b="1" i="0">
                <a:effectLst/>
                <a:latin typeface="Yu Mincho" panose="02020400000000000000" pitchFamily="18" charset="-128"/>
                <a:ea typeface="Yu Mincho" panose="02020400000000000000" pitchFamily="18" charset="-128"/>
                <a:cs typeface="Arial" panose="020B0604020202020204" pitchFamily="34" charset="0"/>
              </a:rPr>
              <a:t>第</a:t>
            </a:r>
            <a:r>
              <a:rPr lang="en-US" altLang="ja-JP" sz="2800" b="1" i="0" dirty="0">
                <a:effectLst/>
                <a:latin typeface="Yu Mincho" panose="02020400000000000000" pitchFamily="18" charset="-128"/>
                <a:ea typeface="Yu Mincho" panose="02020400000000000000" pitchFamily="18" charset="-128"/>
                <a:cs typeface="Arial" panose="020B0604020202020204" pitchFamily="34" charset="0"/>
              </a:rPr>
              <a:t>11</a:t>
            </a:r>
            <a:r>
              <a:rPr lang="ja-JP" altLang="en-US" sz="2800" b="1" i="0">
                <a:effectLst/>
                <a:latin typeface="Yu Mincho" panose="02020400000000000000" pitchFamily="18" charset="-128"/>
                <a:ea typeface="Yu Mincho" panose="02020400000000000000" pitchFamily="18" charset="-128"/>
                <a:cs typeface="Arial" panose="020B0604020202020204" pitchFamily="34" charset="0"/>
              </a:rPr>
              <a:t>回 日本生態学会奨励賞（鈴木賞）</a:t>
            </a:r>
            <a:r>
              <a:rPr lang="en-GB" sz="2800" b="1" dirty="0">
                <a:latin typeface="Yu Mincho" panose="02020400000000000000" pitchFamily="18" charset="-128"/>
                <a:ea typeface="Yu Mincho" panose="02020400000000000000" pitchFamily="18" charset="-128"/>
                <a:cs typeface="Arial" panose="020B0604020202020204" pitchFamily="34" charset="0"/>
              </a:rPr>
              <a:t> </a:t>
            </a:r>
          </a:p>
        </p:txBody>
      </p:sp>
    </p:spTree>
    <p:extLst>
      <p:ext uri="{BB962C8B-B14F-4D97-AF65-F5344CB8AC3E}">
        <p14:creationId xmlns:p14="http://schemas.microsoft.com/office/powerpoint/2010/main" val="21525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F0B9C11-E445-5849-93DF-F778C8E442C4}"/>
              </a:ext>
            </a:extLst>
          </p:cNvPr>
          <p:cNvSpPr txBox="1"/>
          <p:nvPr/>
        </p:nvSpPr>
        <p:spPr>
          <a:xfrm>
            <a:off x="1" y="4751609"/>
            <a:ext cx="9143999" cy="954107"/>
          </a:xfrm>
          <a:prstGeom prst="rect">
            <a:avLst/>
          </a:prstGeom>
          <a:solidFill>
            <a:srgbClr val="000000">
              <a:alpha val="40000"/>
            </a:srgbClr>
          </a:solidFill>
        </p:spPr>
        <p:txBody>
          <a:bodyPr wrap="square" rtlCol="0">
            <a:spAutoFit/>
          </a:bodyPr>
          <a:lstStyle/>
          <a:p>
            <a:pPr algn="ctr"/>
            <a:r>
              <a:rPr lang="en-GB" sz="2800" b="1" dirty="0">
                <a:latin typeface="Arial" panose="020B0604020202020204" pitchFamily="34" charset="0"/>
                <a:cs typeface="Arial" panose="020B0604020202020204" pitchFamily="34" charset="0"/>
              </a:rPr>
              <a:t>The Insurance Effect </a:t>
            </a:r>
            <a:r>
              <a:rPr lang="en-GB" sz="2800" dirty="0">
                <a:latin typeface="Arial" panose="020B0604020202020204" pitchFamily="34" charset="0"/>
                <a:cs typeface="Arial" panose="020B0604020202020204" pitchFamily="34" charset="0"/>
              </a:rPr>
              <a:t>of biodiversity: biodiversity both </a:t>
            </a:r>
            <a:r>
              <a:rPr lang="en-GB" sz="2800" i="1" dirty="0">
                <a:solidFill>
                  <a:srgbClr val="00B0F0"/>
                </a:solidFill>
                <a:latin typeface="Arial" panose="020B0604020202020204" pitchFamily="34" charset="0"/>
                <a:cs typeface="Arial" panose="020B0604020202020204" pitchFamily="34" charset="0"/>
              </a:rPr>
              <a:t>increases</a:t>
            </a:r>
            <a:r>
              <a:rPr lang="en-GB" sz="2800" dirty="0">
                <a:latin typeface="Arial" panose="020B0604020202020204" pitchFamily="34" charset="0"/>
                <a:cs typeface="Arial" panose="020B0604020202020204" pitchFamily="34" charset="0"/>
              </a:rPr>
              <a:t> and </a:t>
            </a:r>
            <a:r>
              <a:rPr lang="en-GB" sz="2800" i="1" dirty="0">
                <a:solidFill>
                  <a:srgbClr val="FFC000"/>
                </a:solidFill>
                <a:latin typeface="Arial" panose="020B0604020202020204" pitchFamily="34" charset="0"/>
                <a:cs typeface="Arial" panose="020B0604020202020204" pitchFamily="34" charset="0"/>
              </a:rPr>
              <a:t>stabilises</a:t>
            </a:r>
            <a:r>
              <a:rPr lang="en-GB" sz="2800" dirty="0">
                <a:latin typeface="Arial" panose="020B0604020202020204" pitchFamily="34" charset="0"/>
                <a:cs typeface="Arial" panose="020B0604020202020204" pitchFamily="34" charset="0"/>
              </a:rPr>
              <a:t> ecosystem functioning</a:t>
            </a:r>
          </a:p>
        </p:txBody>
      </p:sp>
      <p:sp>
        <p:nvSpPr>
          <p:cNvPr id="22" name="TextBox 21">
            <a:extLst>
              <a:ext uri="{FF2B5EF4-FFF2-40B4-BE49-F238E27FC236}">
                <a16:creationId xmlns:a16="http://schemas.microsoft.com/office/drawing/2014/main" id="{A3C1664B-6394-7F43-A19F-C6C79214AD2E}"/>
              </a:ext>
            </a:extLst>
          </p:cNvPr>
          <p:cNvSpPr txBox="1"/>
          <p:nvPr/>
        </p:nvSpPr>
        <p:spPr>
          <a:xfrm>
            <a:off x="6640191" y="5903424"/>
            <a:ext cx="2502096" cy="307777"/>
          </a:xfrm>
          <a:prstGeom prst="rect">
            <a:avLst/>
          </a:prstGeom>
          <a:solidFill>
            <a:srgbClr val="000000">
              <a:alpha val="40000"/>
            </a:srgbClr>
          </a:solidFill>
        </p:spPr>
        <p:txBody>
          <a:bodyPr wrap="none" rtlCol="0">
            <a:spAutoFit/>
          </a:bodyPr>
          <a:lstStyle/>
          <a:p>
            <a:pPr algn="r"/>
            <a:r>
              <a:rPr lang="en-GB" sz="1400" dirty="0" err="1">
                <a:latin typeface="Arial" panose="020B0604020202020204" pitchFamily="34" charset="0"/>
                <a:cs typeface="Arial" panose="020B0604020202020204" pitchFamily="34" charset="0"/>
              </a:rPr>
              <a:t>Yachi</a:t>
            </a:r>
            <a:r>
              <a:rPr lang="en-GB" sz="1400" dirty="0">
                <a:latin typeface="Arial" panose="020B0604020202020204" pitchFamily="34" charset="0"/>
                <a:cs typeface="Arial" panose="020B0604020202020204" pitchFamily="34" charset="0"/>
              </a:rPr>
              <a:t> &amp; Loreau (1999) </a:t>
            </a:r>
            <a:r>
              <a:rPr lang="en-GB" sz="1400" i="1" dirty="0">
                <a:latin typeface="Arial" panose="020B0604020202020204" pitchFamily="34" charset="0"/>
                <a:cs typeface="Arial" panose="020B0604020202020204" pitchFamily="34" charset="0"/>
              </a:rPr>
              <a:t>PNAS</a:t>
            </a:r>
          </a:p>
        </p:txBody>
      </p:sp>
      <p:grpSp>
        <p:nvGrpSpPr>
          <p:cNvPr id="6" name="Group 5">
            <a:extLst>
              <a:ext uri="{FF2B5EF4-FFF2-40B4-BE49-F238E27FC236}">
                <a16:creationId xmlns:a16="http://schemas.microsoft.com/office/drawing/2014/main" id="{0D38E69D-8C4D-924E-82D5-A1A74462F337}"/>
              </a:ext>
            </a:extLst>
          </p:cNvPr>
          <p:cNvGrpSpPr/>
          <p:nvPr/>
        </p:nvGrpSpPr>
        <p:grpSpPr>
          <a:xfrm>
            <a:off x="241006" y="204708"/>
            <a:ext cx="6875580" cy="4371718"/>
            <a:chOff x="241006" y="204708"/>
            <a:chExt cx="6875580" cy="4371718"/>
          </a:xfrm>
        </p:grpSpPr>
        <p:pic>
          <p:nvPicPr>
            <p:cNvPr id="21" name="Picture 20" descr="Diagram&#10;&#10;Description automatically generated">
              <a:extLst>
                <a:ext uri="{FF2B5EF4-FFF2-40B4-BE49-F238E27FC236}">
                  <a16:creationId xmlns:a16="http://schemas.microsoft.com/office/drawing/2014/main" id="{993BA270-20C8-6544-BB83-68B8FDA678A6}"/>
                </a:ext>
              </a:extLst>
            </p:cNvPr>
            <p:cNvPicPr>
              <a:picLocks noChangeAspect="1"/>
            </p:cNvPicPr>
            <p:nvPr/>
          </p:nvPicPr>
          <p:blipFill>
            <a:blip r:embed="rId3"/>
            <a:stretch>
              <a:fillRect/>
            </a:stretch>
          </p:blipFill>
          <p:spPr>
            <a:xfrm>
              <a:off x="241006" y="204708"/>
              <a:ext cx="6875580" cy="4371718"/>
            </a:xfrm>
            <a:prstGeom prst="rect">
              <a:avLst/>
            </a:prstGeom>
          </p:spPr>
        </p:pic>
        <p:sp>
          <p:nvSpPr>
            <p:cNvPr id="32" name="Rectangle 31">
              <a:extLst>
                <a:ext uri="{FF2B5EF4-FFF2-40B4-BE49-F238E27FC236}">
                  <a16:creationId xmlns:a16="http://schemas.microsoft.com/office/drawing/2014/main" id="{3099CD0C-DA1B-6B42-A44C-5AC21B57B639}"/>
                </a:ext>
              </a:extLst>
            </p:cNvPr>
            <p:cNvSpPr/>
            <p:nvPr/>
          </p:nvSpPr>
          <p:spPr>
            <a:xfrm rot="5400000">
              <a:off x="5418078" y="-95417"/>
              <a:ext cx="208413" cy="1043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80454C2-7C3B-CF47-A0E5-0129B1A107BE}"/>
                </a:ext>
              </a:extLst>
            </p:cNvPr>
            <p:cNvSpPr/>
            <p:nvPr/>
          </p:nvSpPr>
          <p:spPr>
            <a:xfrm rot="5400000">
              <a:off x="2233303" y="-82537"/>
              <a:ext cx="208413" cy="1043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B9EC96E4-2FC5-0341-AF60-4FF2A5079BAA}"/>
                </a:ext>
              </a:extLst>
            </p:cNvPr>
            <p:cNvSpPr/>
            <p:nvPr/>
          </p:nvSpPr>
          <p:spPr>
            <a:xfrm rot="5400000">
              <a:off x="2193571" y="1836353"/>
              <a:ext cx="287882" cy="1043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1A3C52FB-61D7-A14D-B08F-95EF9D151345}"/>
                </a:ext>
              </a:extLst>
            </p:cNvPr>
            <p:cNvSpPr/>
            <p:nvPr/>
          </p:nvSpPr>
          <p:spPr>
            <a:xfrm rot="5400000">
              <a:off x="5378343" y="1834378"/>
              <a:ext cx="287882" cy="1043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DAAF4AE0-C616-2941-B8D6-ADCAADDBA51D}"/>
                </a:ext>
              </a:extLst>
            </p:cNvPr>
            <p:cNvSpPr/>
            <p:nvPr/>
          </p:nvSpPr>
          <p:spPr>
            <a:xfrm rot="5400000">
              <a:off x="3610250" y="3885184"/>
              <a:ext cx="287882" cy="1043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3DFE9F5-FE44-084B-A8E4-5F1B6088E7F6}"/>
                </a:ext>
              </a:extLst>
            </p:cNvPr>
            <p:cNvSpPr/>
            <p:nvPr/>
          </p:nvSpPr>
          <p:spPr>
            <a:xfrm>
              <a:off x="288734" y="1184856"/>
              <a:ext cx="338555" cy="22441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1AEF0A0-F2B7-1B41-A5E1-9DA603596E97}"/>
                </a:ext>
              </a:extLst>
            </p:cNvPr>
            <p:cNvSpPr txBox="1"/>
            <p:nvPr/>
          </p:nvSpPr>
          <p:spPr>
            <a:xfrm>
              <a:off x="1197734" y="243345"/>
              <a:ext cx="2279559"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1 species</a:t>
              </a:r>
            </a:p>
          </p:txBody>
        </p:sp>
        <p:sp>
          <p:nvSpPr>
            <p:cNvPr id="23" name="TextBox 22">
              <a:extLst>
                <a:ext uri="{FF2B5EF4-FFF2-40B4-BE49-F238E27FC236}">
                  <a16:creationId xmlns:a16="http://schemas.microsoft.com/office/drawing/2014/main" id="{08F5DBB3-C563-E84E-9B31-05F1EF83B502}"/>
                </a:ext>
              </a:extLst>
            </p:cNvPr>
            <p:cNvSpPr txBox="1"/>
            <p:nvPr/>
          </p:nvSpPr>
          <p:spPr>
            <a:xfrm>
              <a:off x="4382507" y="243345"/>
              <a:ext cx="2279559"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2 species</a:t>
              </a:r>
            </a:p>
          </p:txBody>
        </p:sp>
        <p:sp>
          <p:nvSpPr>
            <p:cNvPr id="24" name="TextBox 23">
              <a:extLst>
                <a:ext uri="{FF2B5EF4-FFF2-40B4-BE49-F238E27FC236}">
                  <a16:creationId xmlns:a16="http://schemas.microsoft.com/office/drawing/2014/main" id="{9357F4FC-36EC-C649-9E80-6A2EC23A774F}"/>
                </a:ext>
              </a:extLst>
            </p:cNvPr>
            <p:cNvSpPr txBox="1"/>
            <p:nvPr/>
          </p:nvSpPr>
          <p:spPr>
            <a:xfrm>
              <a:off x="1197734" y="2201971"/>
              <a:ext cx="2279559"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10 species</a:t>
              </a:r>
            </a:p>
          </p:txBody>
        </p:sp>
        <p:sp>
          <p:nvSpPr>
            <p:cNvPr id="25" name="TextBox 24">
              <a:extLst>
                <a:ext uri="{FF2B5EF4-FFF2-40B4-BE49-F238E27FC236}">
                  <a16:creationId xmlns:a16="http://schemas.microsoft.com/office/drawing/2014/main" id="{EC9BCD4F-7AB1-B84F-8AF8-DC2F10A5746E}"/>
                </a:ext>
              </a:extLst>
            </p:cNvPr>
            <p:cNvSpPr txBox="1"/>
            <p:nvPr/>
          </p:nvSpPr>
          <p:spPr>
            <a:xfrm>
              <a:off x="4382506" y="2201971"/>
              <a:ext cx="2279559"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100 species</a:t>
              </a:r>
            </a:p>
          </p:txBody>
        </p:sp>
        <p:sp>
          <p:nvSpPr>
            <p:cNvPr id="26" name="TextBox 25">
              <a:extLst>
                <a:ext uri="{FF2B5EF4-FFF2-40B4-BE49-F238E27FC236}">
                  <a16:creationId xmlns:a16="http://schemas.microsoft.com/office/drawing/2014/main" id="{1509BB8B-FC31-DF43-B5FA-1FD8B4051FDF}"/>
                </a:ext>
              </a:extLst>
            </p:cNvPr>
            <p:cNvSpPr txBox="1"/>
            <p:nvPr/>
          </p:nvSpPr>
          <p:spPr>
            <a:xfrm rot="16200000">
              <a:off x="-1532451" y="2064530"/>
              <a:ext cx="3980925"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Simulated productivity</a:t>
              </a:r>
            </a:p>
          </p:txBody>
        </p:sp>
        <p:sp>
          <p:nvSpPr>
            <p:cNvPr id="27" name="TextBox 26">
              <a:extLst>
                <a:ext uri="{FF2B5EF4-FFF2-40B4-BE49-F238E27FC236}">
                  <a16:creationId xmlns:a16="http://schemas.microsoft.com/office/drawing/2014/main" id="{DFED3E5A-A3CE-6145-8466-C4B5EC06FD3E}"/>
                </a:ext>
              </a:extLst>
            </p:cNvPr>
            <p:cNvSpPr txBox="1"/>
            <p:nvPr/>
          </p:nvSpPr>
          <p:spPr>
            <a:xfrm>
              <a:off x="675017" y="4212163"/>
              <a:ext cx="6343969"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Time</a:t>
              </a:r>
            </a:p>
          </p:txBody>
        </p:sp>
      </p:grpSp>
      <p:cxnSp>
        <p:nvCxnSpPr>
          <p:cNvPr id="4" name="Straight Arrow Connector 3">
            <a:extLst>
              <a:ext uri="{FF2B5EF4-FFF2-40B4-BE49-F238E27FC236}">
                <a16:creationId xmlns:a16="http://schemas.microsoft.com/office/drawing/2014/main" id="{823A0F38-876F-4547-B516-538DB031A45A}"/>
              </a:ext>
            </a:extLst>
          </p:cNvPr>
          <p:cNvCxnSpPr/>
          <p:nvPr/>
        </p:nvCxnSpPr>
        <p:spPr>
          <a:xfrm flipV="1">
            <a:off x="6772759" y="2665708"/>
            <a:ext cx="0" cy="12011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10418DB-6C96-A944-89FE-5B0A5561883D}"/>
              </a:ext>
            </a:extLst>
          </p:cNvPr>
          <p:cNvCxnSpPr/>
          <p:nvPr/>
        </p:nvCxnSpPr>
        <p:spPr>
          <a:xfrm>
            <a:off x="3657600" y="2540525"/>
            <a:ext cx="0" cy="497143"/>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755880-692A-458E-C518-120BCC113081}"/>
              </a:ext>
            </a:extLst>
          </p:cNvPr>
          <p:cNvSpPr txBox="1"/>
          <p:nvPr/>
        </p:nvSpPr>
        <p:spPr>
          <a:xfrm>
            <a:off x="5137402" y="3296343"/>
            <a:ext cx="769763" cy="400110"/>
          </a:xfrm>
          <a:prstGeom prst="rect">
            <a:avLst/>
          </a:prstGeom>
          <a:noFill/>
        </p:spPr>
        <p:txBody>
          <a:bodyPr wrap="none" rtlCol="0">
            <a:spAutoFit/>
          </a:bodyPr>
          <a:lstStyle/>
          <a:p>
            <a:r>
              <a:rPr lang="en-JP" sz="2000" dirty="0">
                <a:solidFill>
                  <a:srgbClr val="00B0F0"/>
                </a:solidFill>
                <a:latin typeface="Arial" panose="020B0604020202020204" pitchFamily="34" charset="0"/>
                <a:cs typeface="Arial" panose="020B0604020202020204" pitchFamily="34" charset="0"/>
              </a:rPr>
              <a:t>B-EF</a:t>
            </a:r>
          </a:p>
        </p:txBody>
      </p:sp>
      <p:sp>
        <p:nvSpPr>
          <p:cNvPr id="40" name="TextBox 39">
            <a:extLst>
              <a:ext uri="{FF2B5EF4-FFF2-40B4-BE49-F238E27FC236}">
                <a16:creationId xmlns:a16="http://schemas.microsoft.com/office/drawing/2014/main" id="{85108700-B380-2698-8B67-D842CCBF9F9F}"/>
              </a:ext>
            </a:extLst>
          </p:cNvPr>
          <p:cNvSpPr txBox="1"/>
          <p:nvPr/>
        </p:nvSpPr>
        <p:spPr>
          <a:xfrm>
            <a:off x="1282572" y="3296343"/>
            <a:ext cx="2109873" cy="400110"/>
          </a:xfrm>
          <a:prstGeom prst="rect">
            <a:avLst/>
          </a:prstGeom>
          <a:noFill/>
        </p:spPr>
        <p:txBody>
          <a:bodyPr wrap="none" rtlCol="0">
            <a:spAutoFit/>
          </a:bodyPr>
          <a:lstStyle/>
          <a:p>
            <a:r>
              <a:rPr lang="en-JP" sz="2000" dirty="0">
                <a:solidFill>
                  <a:srgbClr val="FFC000"/>
                </a:solidFill>
                <a:latin typeface="Arial" panose="020B0604020202020204" pitchFamily="34" charset="0"/>
                <a:cs typeface="Arial" panose="020B0604020202020204" pitchFamily="34" charset="0"/>
              </a:rPr>
              <a:t>Diversity-stability</a:t>
            </a:r>
          </a:p>
        </p:txBody>
      </p:sp>
      <p:cxnSp>
        <p:nvCxnSpPr>
          <p:cNvPr id="7" name="Straight Connector 6">
            <a:extLst>
              <a:ext uri="{FF2B5EF4-FFF2-40B4-BE49-F238E27FC236}">
                <a16:creationId xmlns:a16="http://schemas.microsoft.com/office/drawing/2014/main" id="{50A140F2-B87D-9C20-01CC-85AB46F314E0}"/>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Parallelogram 8">
            <a:extLst>
              <a:ext uri="{FF2B5EF4-FFF2-40B4-BE49-F238E27FC236}">
                <a16:creationId xmlns:a16="http://schemas.microsoft.com/office/drawing/2014/main" id="{0CF4A8F2-62D4-4884-70DD-1A68329B3181}"/>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999537B-08FB-64AB-551C-D4147CDA8890}"/>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11" name="Picture 10">
            <a:extLst>
              <a:ext uri="{FF2B5EF4-FFF2-40B4-BE49-F238E27FC236}">
                <a16:creationId xmlns:a16="http://schemas.microsoft.com/office/drawing/2014/main" id="{8E018E15-7D03-1C11-E8D7-D5DCCC178FA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12" name="Picture 11">
            <a:extLst>
              <a:ext uri="{FF2B5EF4-FFF2-40B4-BE49-F238E27FC236}">
                <a16:creationId xmlns:a16="http://schemas.microsoft.com/office/drawing/2014/main" id="{209D6A9D-5D4D-9D8E-E4FC-DB78F8DA16C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63FA386E-589D-7F32-408D-0902259CCEA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14" name="TextBox 13">
            <a:extLst>
              <a:ext uri="{FF2B5EF4-FFF2-40B4-BE49-F238E27FC236}">
                <a16:creationId xmlns:a16="http://schemas.microsoft.com/office/drawing/2014/main" id="{2B05D28B-C03A-58AB-EADE-60E43DA1B7A6}"/>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4560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7AFC45DF-ACE2-7080-2CE5-54C0A4CF935B}"/>
              </a:ext>
            </a:extLst>
          </p:cNvPr>
          <p:cNvSpPr/>
          <p:nvPr/>
        </p:nvSpPr>
        <p:spPr>
          <a:xfrm>
            <a:off x="733157" y="2443521"/>
            <a:ext cx="3485626" cy="288161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0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12FDDA2F-DA52-5916-4BB8-428FD4E436B0}"/>
              </a:ext>
            </a:extLst>
          </p:cNvPr>
          <p:cNvSpPr/>
          <p:nvPr/>
        </p:nvSpPr>
        <p:spPr>
          <a:xfrm>
            <a:off x="752032" y="2317696"/>
            <a:ext cx="3693254" cy="2994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350" dirty="0"/>
              <a:t> </a:t>
            </a:r>
          </a:p>
        </p:txBody>
      </p:sp>
      <p:sp>
        <p:nvSpPr>
          <p:cNvPr id="12" name="Freeform 11">
            <a:extLst>
              <a:ext uri="{FF2B5EF4-FFF2-40B4-BE49-F238E27FC236}">
                <a16:creationId xmlns:a16="http://schemas.microsoft.com/office/drawing/2014/main" id="{52DE2AF0-FEA5-FCDD-2FB9-56A2B9580849}"/>
              </a:ext>
            </a:extLst>
          </p:cNvPr>
          <p:cNvSpPr/>
          <p:nvPr/>
        </p:nvSpPr>
        <p:spPr>
          <a:xfrm>
            <a:off x="755374" y="2430267"/>
            <a:ext cx="3450157" cy="2897675"/>
          </a:xfrm>
          <a:custGeom>
            <a:avLst/>
            <a:gdLst>
              <a:gd name="connsiteX0" fmla="*/ 0 w 3458817"/>
              <a:gd name="connsiteY0" fmla="*/ 2663687 h 2663687"/>
              <a:gd name="connsiteX1" fmla="*/ 927652 w 3458817"/>
              <a:gd name="connsiteY1" fmla="*/ 1113183 h 2663687"/>
              <a:gd name="connsiteX2" fmla="*/ 3458817 w 3458817"/>
              <a:gd name="connsiteY2" fmla="*/ 0 h 2663687"/>
            </a:gdLst>
            <a:ahLst/>
            <a:cxnLst>
              <a:cxn ang="0">
                <a:pos x="connsiteX0" y="connsiteY0"/>
              </a:cxn>
              <a:cxn ang="0">
                <a:pos x="connsiteX1" y="connsiteY1"/>
              </a:cxn>
              <a:cxn ang="0">
                <a:pos x="connsiteX2" y="connsiteY2"/>
              </a:cxn>
            </a:cxnLst>
            <a:rect l="l" t="t" r="r" b="b"/>
            <a:pathLst>
              <a:path w="3458817" h="2663687">
                <a:moveTo>
                  <a:pt x="0" y="2663687"/>
                </a:moveTo>
                <a:cubicBezTo>
                  <a:pt x="175591" y="2110409"/>
                  <a:pt x="351183" y="1557131"/>
                  <a:pt x="927652" y="1113183"/>
                </a:cubicBezTo>
                <a:cubicBezTo>
                  <a:pt x="1504121" y="669235"/>
                  <a:pt x="2481469" y="334617"/>
                  <a:pt x="3458817" y="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 name="TextBox 42">
            <a:extLst>
              <a:ext uri="{FF2B5EF4-FFF2-40B4-BE49-F238E27FC236}">
                <a16:creationId xmlns:a16="http://schemas.microsoft.com/office/drawing/2014/main" id="{E2E1C546-016D-C40F-BCEF-904F45D97593}"/>
              </a:ext>
            </a:extLst>
          </p:cNvPr>
          <p:cNvSpPr txBox="1"/>
          <p:nvPr/>
        </p:nvSpPr>
        <p:spPr>
          <a:xfrm>
            <a:off x="638780" y="5353777"/>
            <a:ext cx="3693254" cy="553998"/>
          </a:xfrm>
          <a:prstGeom prst="rect">
            <a:avLst/>
          </a:prstGeom>
          <a:noFill/>
        </p:spPr>
        <p:txBody>
          <a:bodyPr wrap="square" rtlCol="0">
            <a:spAutoFit/>
          </a:bodyPr>
          <a:lstStyle/>
          <a:p>
            <a:pPr algn="ctr"/>
            <a:r>
              <a:rPr lang="en-IE" sz="1600" dirty="0">
                <a:latin typeface="Arial" panose="020B0604020202020204" pitchFamily="34" charset="0"/>
                <a:cs typeface="Arial" panose="020B0604020202020204" pitchFamily="34" charset="0"/>
              </a:rPr>
              <a:t>Biodiversity</a:t>
            </a:r>
          </a:p>
          <a:p>
            <a:pPr algn="ctr"/>
            <a:r>
              <a:rPr lang="en-IE" sz="1400" dirty="0">
                <a:latin typeface="Arial" panose="020B0604020202020204" pitchFamily="34" charset="0"/>
                <a:cs typeface="Arial" panose="020B0604020202020204" pitchFamily="34" charset="0"/>
              </a:rPr>
              <a:t>(Species richness, functional diversity,</a:t>
            </a:r>
            <a:r>
              <a:rPr lang="en-IE" sz="1400" i="1" dirty="0">
                <a:latin typeface="Arial" panose="020B0604020202020204" pitchFamily="34" charset="0"/>
                <a:cs typeface="Arial" panose="020B0604020202020204" pitchFamily="34" charset="0"/>
              </a:rPr>
              <a:t> etc</a:t>
            </a:r>
            <a:r>
              <a:rPr lang="en-IE" sz="1400" dirty="0">
                <a:latin typeface="Arial" panose="020B0604020202020204" pitchFamily="34" charset="0"/>
                <a:cs typeface="Arial" panose="020B0604020202020204" pitchFamily="34" charset="0"/>
              </a:rPr>
              <a:t>.)</a:t>
            </a:r>
          </a:p>
        </p:txBody>
      </p:sp>
      <p:sp>
        <p:nvSpPr>
          <p:cNvPr id="44" name="TextBox 43">
            <a:extLst>
              <a:ext uri="{FF2B5EF4-FFF2-40B4-BE49-F238E27FC236}">
                <a16:creationId xmlns:a16="http://schemas.microsoft.com/office/drawing/2014/main" id="{73648AEB-5C15-88E4-1C43-9687865E1EB4}"/>
              </a:ext>
            </a:extLst>
          </p:cNvPr>
          <p:cNvSpPr txBox="1"/>
          <p:nvPr/>
        </p:nvSpPr>
        <p:spPr>
          <a:xfrm rot="16200000">
            <a:off x="-1031704" y="3601038"/>
            <a:ext cx="2869036" cy="553998"/>
          </a:xfrm>
          <a:prstGeom prst="rect">
            <a:avLst/>
          </a:prstGeom>
          <a:noFill/>
        </p:spPr>
        <p:txBody>
          <a:bodyPr wrap="square" rtlCol="0">
            <a:spAutoFit/>
          </a:bodyPr>
          <a:lstStyle/>
          <a:p>
            <a:pPr algn="ctr"/>
            <a:r>
              <a:rPr lang="en-IE" sz="1600" dirty="0">
                <a:latin typeface="Arial" panose="020B0604020202020204" pitchFamily="34" charset="0"/>
                <a:cs typeface="Arial" panose="020B0604020202020204" pitchFamily="34" charset="0"/>
              </a:rPr>
              <a:t>Temporal Stability </a:t>
            </a:r>
            <a:br>
              <a:rPr lang="en-IE" sz="1600" dirty="0">
                <a:latin typeface="Arial" panose="020B0604020202020204" pitchFamily="34" charset="0"/>
                <a:cs typeface="Arial" panose="020B0604020202020204" pitchFamily="34" charset="0"/>
              </a:rPr>
            </a:br>
            <a:r>
              <a:rPr lang="en-IE" sz="1400" dirty="0">
                <a:latin typeface="Arial" panose="020B0604020202020204" pitchFamily="34" charset="0"/>
                <a:cs typeface="Arial" panose="020B0604020202020204" pitchFamily="34" charset="0"/>
              </a:rPr>
              <a:t>(1 – variability)</a:t>
            </a:r>
            <a:endParaRPr lang="en-IE" sz="16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F90B9A4-CB74-CA75-EAAF-DBFB057FB5A9}"/>
              </a:ext>
            </a:extLst>
          </p:cNvPr>
          <p:cNvSpPr txBox="1"/>
          <p:nvPr/>
        </p:nvSpPr>
        <p:spPr>
          <a:xfrm>
            <a:off x="4992055" y="5699830"/>
            <a:ext cx="3856838" cy="338554"/>
          </a:xfrm>
          <a:prstGeom prst="rect">
            <a:avLst/>
          </a:prstGeom>
          <a:noFill/>
        </p:spPr>
        <p:txBody>
          <a:bodyPr wrap="square" rtlCol="0">
            <a:spAutoFit/>
          </a:bodyPr>
          <a:lstStyle/>
          <a:p>
            <a:pPr algn="ctr"/>
            <a:r>
              <a:rPr lang="en-IE" sz="1600" dirty="0">
                <a:latin typeface="Arial" panose="020B0604020202020204" pitchFamily="34" charset="0"/>
                <a:cs typeface="Arial" panose="020B0604020202020204" pitchFamily="34" charset="0"/>
              </a:rPr>
              <a:t>Time</a:t>
            </a:r>
          </a:p>
        </p:txBody>
      </p:sp>
      <p:sp>
        <p:nvSpPr>
          <p:cNvPr id="49" name="TextBox 48">
            <a:extLst>
              <a:ext uri="{FF2B5EF4-FFF2-40B4-BE49-F238E27FC236}">
                <a16:creationId xmlns:a16="http://schemas.microsoft.com/office/drawing/2014/main" id="{620A9FB3-C293-9BEB-D206-E05375C14F57}"/>
              </a:ext>
            </a:extLst>
          </p:cNvPr>
          <p:cNvSpPr txBox="1"/>
          <p:nvPr/>
        </p:nvSpPr>
        <p:spPr>
          <a:xfrm>
            <a:off x="4992055" y="4716188"/>
            <a:ext cx="626867" cy="304455"/>
          </a:xfrm>
          <a:prstGeom prst="rect">
            <a:avLst/>
          </a:prstGeom>
          <a:noFill/>
        </p:spPr>
        <p:txBody>
          <a:bodyPr wrap="square" rtlCol="0">
            <a:spAutoFit/>
          </a:bodyPr>
          <a:lstStyle/>
          <a:p>
            <a:r>
              <a:rPr lang="en-IE" sz="1350" dirty="0">
                <a:latin typeface="Arial" panose="020B0604020202020204" pitchFamily="34" charset="0"/>
                <a:cs typeface="Arial" panose="020B0604020202020204" pitchFamily="34" charset="0"/>
              </a:rPr>
              <a:t>Sp. 1</a:t>
            </a:r>
          </a:p>
        </p:txBody>
      </p:sp>
      <p:sp>
        <p:nvSpPr>
          <p:cNvPr id="51" name="Freeform: Shape 22">
            <a:extLst>
              <a:ext uri="{FF2B5EF4-FFF2-40B4-BE49-F238E27FC236}">
                <a16:creationId xmlns:a16="http://schemas.microsoft.com/office/drawing/2014/main" id="{46D7E7D6-CFEE-2C10-C93B-865F70520A73}"/>
              </a:ext>
            </a:extLst>
          </p:cNvPr>
          <p:cNvSpPr/>
          <p:nvPr/>
        </p:nvSpPr>
        <p:spPr>
          <a:xfrm>
            <a:off x="5004638" y="4774218"/>
            <a:ext cx="3844255" cy="711926"/>
          </a:xfrm>
          <a:custGeom>
            <a:avLst/>
            <a:gdLst>
              <a:gd name="connsiteX0" fmla="*/ 0 w 5168117"/>
              <a:gd name="connsiteY0" fmla="*/ 369115 h 713064"/>
              <a:gd name="connsiteX1" fmla="*/ 25167 w 5168117"/>
              <a:gd name="connsiteY1" fmla="*/ 327170 h 713064"/>
              <a:gd name="connsiteX2" fmla="*/ 83890 w 5168117"/>
              <a:gd name="connsiteY2" fmla="*/ 360726 h 713064"/>
              <a:gd name="connsiteX3" fmla="*/ 192947 w 5168117"/>
              <a:gd name="connsiteY3" fmla="*/ 461394 h 713064"/>
              <a:gd name="connsiteX4" fmla="*/ 251670 w 5168117"/>
              <a:gd name="connsiteY4" fmla="*/ 411060 h 713064"/>
              <a:gd name="connsiteX5" fmla="*/ 310393 w 5168117"/>
              <a:gd name="connsiteY5" fmla="*/ 360726 h 713064"/>
              <a:gd name="connsiteX6" fmla="*/ 360727 w 5168117"/>
              <a:gd name="connsiteY6" fmla="*/ 310392 h 713064"/>
              <a:gd name="connsiteX7" fmla="*/ 394283 w 5168117"/>
              <a:gd name="connsiteY7" fmla="*/ 302003 h 713064"/>
              <a:gd name="connsiteX8" fmla="*/ 453005 w 5168117"/>
              <a:gd name="connsiteY8" fmla="*/ 343948 h 713064"/>
              <a:gd name="connsiteX9" fmla="*/ 511728 w 5168117"/>
              <a:gd name="connsiteY9" fmla="*/ 402671 h 713064"/>
              <a:gd name="connsiteX10" fmla="*/ 562062 w 5168117"/>
              <a:gd name="connsiteY10" fmla="*/ 411060 h 713064"/>
              <a:gd name="connsiteX11" fmla="*/ 805343 w 5168117"/>
              <a:gd name="connsiteY11" fmla="*/ 310392 h 713064"/>
              <a:gd name="connsiteX12" fmla="*/ 838899 w 5168117"/>
              <a:gd name="connsiteY12" fmla="*/ 318781 h 713064"/>
              <a:gd name="connsiteX13" fmla="*/ 855677 w 5168117"/>
              <a:gd name="connsiteY13" fmla="*/ 343948 h 713064"/>
              <a:gd name="connsiteX14" fmla="*/ 889233 w 5168117"/>
              <a:gd name="connsiteY14" fmla="*/ 402671 h 713064"/>
              <a:gd name="connsiteX15" fmla="*/ 956345 w 5168117"/>
              <a:gd name="connsiteY15" fmla="*/ 478172 h 713064"/>
              <a:gd name="connsiteX16" fmla="*/ 998290 w 5168117"/>
              <a:gd name="connsiteY16" fmla="*/ 503339 h 713064"/>
              <a:gd name="connsiteX17" fmla="*/ 1015068 w 5168117"/>
              <a:gd name="connsiteY17" fmla="*/ 536895 h 713064"/>
              <a:gd name="connsiteX18" fmla="*/ 1040235 w 5168117"/>
              <a:gd name="connsiteY18" fmla="*/ 553673 h 713064"/>
              <a:gd name="connsiteX19" fmla="*/ 1082180 w 5168117"/>
              <a:gd name="connsiteY19" fmla="*/ 604007 h 713064"/>
              <a:gd name="connsiteX20" fmla="*/ 1098958 w 5168117"/>
              <a:gd name="connsiteY20" fmla="*/ 645952 h 713064"/>
              <a:gd name="connsiteX21" fmla="*/ 1140903 w 5168117"/>
              <a:gd name="connsiteY21" fmla="*/ 713064 h 713064"/>
              <a:gd name="connsiteX22" fmla="*/ 1233182 w 5168117"/>
              <a:gd name="connsiteY22" fmla="*/ 679508 h 713064"/>
              <a:gd name="connsiteX23" fmla="*/ 1317072 w 5168117"/>
              <a:gd name="connsiteY23" fmla="*/ 637563 h 713064"/>
              <a:gd name="connsiteX24" fmla="*/ 1359016 w 5168117"/>
              <a:gd name="connsiteY24" fmla="*/ 620785 h 713064"/>
              <a:gd name="connsiteX25" fmla="*/ 1384183 w 5168117"/>
              <a:gd name="connsiteY25" fmla="*/ 604007 h 713064"/>
              <a:gd name="connsiteX26" fmla="*/ 1417739 w 5168117"/>
              <a:gd name="connsiteY26" fmla="*/ 587229 h 713064"/>
              <a:gd name="connsiteX27" fmla="*/ 1459684 w 5168117"/>
              <a:gd name="connsiteY27" fmla="*/ 562062 h 713064"/>
              <a:gd name="connsiteX28" fmla="*/ 1510018 w 5168117"/>
              <a:gd name="connsiteY28" fmla="*/ 604007 h 713064"/>
              <a:gd name="connsiteX29" fmla="*/ 1543574 w 5168117"/>
              <a:gd name="connsiteY29" fmla="*/ 629174 h 713064"/>
              <a:gd name="connsiteX30" fmla="*/ 1619075 w 5168117"/>
              <a:gd name="connsiteY30" fmla="*/ 578840 h 713064"/>
              <a:gd name="connsiteX31" fmla="*/ 1644242 w 5168117"/>
              <a:gd name="connsiteY31" fmla="*/ 553673 h 713064"/>
              <a:gd name="connsiteX32" fmla="*/ 1669409 w 5168117"/>
              <a:gd name="connsiteY32" fmla="*/ 536895 h 713064"/>
              <a:gd name="connsiteX33" fmla="*/ 1728132 w 5168117"/>
              <a:gd name="connsiteY33" fmla="*/ 478172 h 713064"/>
              <a:gd name="connsiteX34" fmla="*/ 1761688 w 5168117"/>
              <a:gd name="connsiteY34" fmla="*/ 453005 h 713064"/>
              <a:gd name="connsiteX35" fmla="*/ 1786855 w 5168117"/>
              <a:gd name="connsiteY35" fmla="*/ 427838 h 713064"/>
              <a:gd name="connsiteX36" fmla="*/ 1853967 w 5168117"/>
              <a:gd name="connsiteY36" fmla="*/ 377504 h 713064"/>
              <a:gd name="connsiteX37" fmla="*/ 1912690 w 5168117"/>
              <a:gd name="connsiteY37" fmla="*/ 335559 h 713064"/>
              <a:gd name="connsiteX38" fmla="*/ 1929468 w 5168117"/>
              <a:gd name="connsiteY38" fmla="*/ 310392 h 713064"/>
              <a:gd name="connsiteX39" fmla="*/ 1996580 w 5168117"/>
              <a:gd name="connsiteY39" fmla="*/ 243280 h 713064"/>
              <a:gd name="connsiteX40" fmla="*/ 2013358 w 5168117"/>
              <a:gd name="connsiteY40" fmla="*/ 218113 h 713064"/>
              <a:gd name="connsiteX41" fmla="*/ 2021747 w 5168117"/>
              <a:gd name="connsiteY41" fmla="*/ 192946 h 713064"/>
              <a:gd name="connsiteX42" fmla="*/ 2055303 w 5168117"/>
              <a:gd name="connsiteY42" fmla="*/ 159391 h 713064"/>
              <a:gd name="connsiteX43" fmla="*/ 2080470 w 5168117"/>
              <a:gd name="connsiteY43" fmla="*/ 125835 h 713064"/>
              <a:gd name="connsiteX44" fmla="*/ 2114026 w 5168117"/>
              <a:gd name="connsiteY44" fmla="*/ 100668 h 713064"/>
              <a:gd name="connsiteX45" fmla="*/ 2130804 w 5168117"/>
              <a:gd name="connsiteY45" fmla="*/ 75501 h 713064"/>
              <a:gd name="connsiteX46" fmla="*/ 2155971 w 5168117"/>
              <a:gd name="connsiteY46" fmla="*/ 41945 h 713064"/>
              <a:gd name="connsiteX47" fmla="*/ 2172749 w 5168117"/>
              <a:gd name="connsiteY47" fmla="*/ 16778 h 713064"/>
              <a:gd name="connsiteX48" fmla="*/ 2197916 w 5168117"/>
              <a:gd name="connsiteY48" fmla="*/ 0 h 713064"/>
              <a:gd name="connsiteX49" fmla="*/ 2256638 w 5168117"/>
              <a:gd name="connsiteY49" fmla="*/ 16778 h 713064"/>
              <a:gd name="connsiteX50" fmla="*/ 2332139 w 5168117"/>
              <a:gd name="connsiteY50" fmla="*/ 75501 h 713064"/>
              <a:gd name="connsiteX51" fmla="*/ 2466363 w 5168117"/>
              <a:gd name="connsiteY51" fmla="*/ 50334 h 713064"/>
              <a:gd name="connsiteX52" fmla="*/ 2558642 w 5168117"/>
              <a:gd name="connsiteY52" fmla="*/ 33556 h 713064"/>
              <a:gd name="connsiteX53" fmla="*/ 2583809 w 5168117"/>
              <a:gd name="connsiteY53" fmla="*/ 25167 h 713064"/>
              <a:gd name="connsiteX54" fmla="*/ 2617365 w 5168117"/>
              <a:gd name="connsiteY54" fmla="*/ 8389 h 713064"/>
              <a:gd name="connsiteX55" fmla="*/ 2676088 w 5168117"/>
              <a:gd name="connsiteY55" fmla="*/ 50334 h 713064"/>
              <a:gd name="connsiteX56" fmla="*/ 2751589 w 5168117"/>
              <a:gd name="connsiteY56" fmla="*/ 83890 h 713064"/>
              <a:gd name="connsiteX57" fmla="*/ 3003259 w 5168117"/>
              <a:gd name="connsiteY57" fmla="*/ 41945 h 713064"/>
              <a:gd name="connsiteX58" fmla="*/ 3045204 w 5168117"/>
              <a:gd name="connsiteY58" fmla="*/ 33556 h 713064"/>
              <a:gd name="connsiteX59" fmla="*/ 3103927 w 5168117"/>
              <a:gd name="connsiteY59" fmla="*/ 8389 h 713064"/>
              <a:gd name="connsiteX60" fmla="*/ 3196205 w 5168117"/>
              <a:gd name="connsiteY60" fmla="*/ 50334 h 713064"/>
              <a:gd name="connsiteX61" fmla="*/ 3305262 w 5168117"/>
              <a:gd name="connsiteY61" fmla="*/ 100668 h 713064"/>
              <a:gd name="connsiteX62" fmla="*/ 3338818 w 5168117"/>
              <a:gd name="connsiteY62" fmla="*/ 117446 h 713064"/>
              <a:gd name="connsiteX63" fmla="*/ 3397541 w 5168117"/>
              <a:gd name="connsiteY63" fmla="*/ 109057 h 713064"/>
              <a:gd name="connsiteX64" fmla="*/ 3473042 w 5168117"/>
              <a:gd name="connsiteY64" fmla="*/ 58723 h 713064"/>
              <a:gd name="connsiteX65" fmla="*/ 3582099 w 5168117"/>
              <a:gd name="connsiteY65" fmla="*/ 75501 h 713064"/>
              <a:gd name="connsiteX66" fmla="*/ 3615655 w 5168117"/>
              <a:gd name="connsiteY66" fmla="*/ 100668 h 713064"/>
              <a:gd name="connsiteX67" fmla="*/ 3682767 w 5168117"/>
              <a:gd name="connsiteY67" fmla="*/ 167780 h 713064"/>
              <a:gd name="connsiteX68" fmla="*/ 3707934 w 5168117"/>
              <a:gd name="connsiteY68" fmla="*/ 192946 h 713064"/>
              <a:gd name="connsiteX69" fmla="*/ 3749879 w 5168117"/>
              <a:gd name="connsiteY69" fmla="*/ 209724 h 713064"/>
              <a:gd name="connsiteX70" fmla="*/ 3791824 w 5168117"/>
              <a:gd name="connsiteY70" fmla="*/ 184557 h 713064"/>
              <a:gd name="connsiteX71" fmla="*/ 3833769 w 5168117"/>
              <a:gd name="connsiteY71" fmla="*/ 167780 h 713064"/>
              <a:gd name="connsiteX72" fmla="*/ 3884103 w 5168117"/>
              <a:gd name="connsiteY72" fmla="*/ 134224 h 713064"/>
              <a:gd name="connsiteX73" fmla="*/ 3909270 w 5168117"/>
              <a:gd name="connsiteY73" fmla="*/ 109057 h 713064"/>
              <a:gd name="connsiteX74" fmla="*/ 4051883 w 5168117"/>
              <a:gd name="connsiteY74" fmla="*/ 176169 h 713064"/>
              <a:gd name="connsiteX75" fmla="*/ 4110605 w 5168117"/>
              <a:gd name="connsiteY75" fmla="*/ 209724 h 713064"/>
              <a:gd name="connsiteX76" fmla="*/ 4160939 w 5168117"/>
              <a:gd name="connsiteY76" fmla="*/ 234891 h 713064"/>
              <a:gd name="connsiteX77" fmla="*/ 4202884 w 5168117"/>
              <a:gd name="connsiteY77" fmla="*/ 276836 h 713064"/>
              <a:gd name="connsiteX78" fmla="*/ 4228051 w 5168117"/>
              <a:gd name="connsiteY78" fmla="*/ 293614 h 713064"/>
              <a:gd name="connsiteX79" fmla="*/ 4320330 w 5168117"/>
              <a:gd name="connsiteY79" fmla="*/ 352337 h 713064"/>
              <a:gd name="connsiteX80" fmla="*/ 4353886 w 5168117"/>
              <a:gd name="connsiteY80" fmla="*/ 360726 h 713064"/>
              <a:gd name="connsiteX81" fmla="*/ 4395831 w 5168117"/>
              <a:gd name="connsiteY81" fmla="*/ 343948 h 713064"/>
              <a:gd name="connsiteX82" fmla="*/ 4504888 w 5168117"/>
              <a:gd name="connsiteY82" fmla="*/ 234891 h 713064"/>
              <a:gd name="connsiteX83" fmla="*/ 4555222 w 5168117"/>
              <a:gd name="connsiteY83" fmla="*/ 184557 h 713064"/>
              <a:gd name="connsiteX84" fmla="*/ 4580389 w 5168117"/>
              <a:gd name="connsiteY84" fmla="*/ 167780 h 713064"/>
              <a:gd name="connsiteX85" fmla="*/ 4723002 w 5168117"/>
              <a:gd name="connsiteY85" fmla="*/ 176169 h 713064"/>
              <a:gd name="connsiteX86" fmla="*/ 4748169 w 5168117"/>
              <a:gd name="connsiteY86" fmla="*/ 184557 h 713064"/>
              <a:gd name="connsiteX87" fmla="*/ 4773336 w 5168117"/>
              <a:gd name="connsiteY87" fmla="*/ 151002 h 713064"/>
              <a:gd name="connsiteX88" fmla="*/ 4823670 w 5168117"/>
              <a:gd name="connsiteY88" fmla="*/ 117446 h 713064"/>
              <a:gd name="connsiteX89" fmla="*/ 4899171 w 5168117"/>
              <a:gd name="connsiteY89" fmla="*/ 184557 h 713064"/>
              <a:gd name="connsiteX90" fmla="*/ 4932727 w 5168117"/>
              <a:gd name="connsiteY90" fmla="*/ 201335 h 713064"/>
              <a:gd name="connsiteX91" fmla="*/ 4966283 w 5168117"/>
              <a:gd name="connsiteY91" fmla="*/ 226502 h 713064"/>
              <a:gd name="connsiteX92" fmla="*/ 4991449 w 5168117"/>
              <a:gd name="connsiteY92" fmla="*/ 243280 h 713064"/>
              <a:gd name="connsiteX93" fmla="*/ 5058561 w 5168117"/>
              <a:gd name="connsiteY93" fmla="*/ 209724 h 713064"/>
              <a:gd name="connsiteX94" fmla="*/ 5092117 w 5168117"/>
              <a:gd name="connsiteY94" fmla="*/ 184557 h 713064"/>
              <a:gd name="connsiteX95" fmla="*/ 5142451 w 5168117"/>
              <a:gd name="connsiteY95" fmla="*/ 167780 h 713064"/>
              <a:gd name="connsiteX96" fmla="*/ 5134062 w 5168117"/>
              <a:gd name="connsiteY96" fmla="*/ 167780 h 713064"/>
              <a:gd name="connsiteX97" fmla="*/ 5125673 w 5168117"/>
              <a:gd name="connsiteY97" fmla="*/ 167780 h 7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168117" h="713064">
                <a:moveTo>
                  <a:pt x="0" y="369115"/>
                </a:moveTo>
                <a:cubicBezTo>
                  <a:pt x="8389" y="355133"/>
                  <a:pt x="8943" y="328792"/>
                  <a:pt x="25167" y="327170"/>
                </a:cubicBezTo>
                <a:cubicBezTo>
                  <a:pt x="47600" y="324927"/>
                  <a:pt x="67443" y="345307"/>
                  <a:pt x="83890" y="360726"/>
                </a:cubicBezTo>
                <a:cubicBezTo>
                  <a:pt x="200984" y="470501"/>
                  <a:pt x="110886" y="440879"/>
                  <a:pt x="192947" y="461394"/>
                </a:cubicBezTo>
                <a:cubicBezTo>
                  <a:pt x="212521" y="444616"/>
                  <a:pt x="232594" y="428402"/>
                  <a:pt x="251670" y="411060"/>
                </a:cubicBezTo>
                <a:cubicBezTo>
                  <a:pt x="307612" y="360203"/>
                  <a:pt x="262340" y="392761"/>
                  <a:pt x="310393" y="360726"/>
                </a:cubicBezTo>
                <a:cubicBezTo>
                  <a:pt x="327423" y="335181"/>
                  <a:pt x="329511" y="326000"/>
                  <a:pt x="360727" y="310392"/>
                </a:cubicBezTo>
                <a:cubicBezTo>
                  <a:pt x="371039" y="305236"/>
                  <a:pt x="383098" y="304799"/>
                  <a:pt x="394283" y="302003"/>
                </a:cubicBezTo>
                <a:cubicBezTo>
                  <a:pt x="413857" y="315985"/>
                  <a:pt x="435206" y="327767"/>
                  <a:pt x="453005" y="343948"/>
                </a:cubicBezTo>
                <a:cubicBezTo>
                  <a:pt x="475264" y="364183"/>
                  <a:pt x="481571" y="392619"/>
                  <a:pt x="511728" y="402671"/>
                </a:cubicBezTo>
                <a:cubicBezTo>
                  <a:pt x="527865" y="408050"/>
                  <a:pt x="545284" y="408264"/>
                  <a:pt x="562062" y="411060"/>
                </a:cubicBezTo>
                <a:cubicBezTo>
                  <a:pt x="772478" y="328723"/>
                  <a:pt x="693236" y="366446"/>
                  <a:pt x="805343" y="310392"/>
                </a:cubicBezTo>
                <a:cubicBezTo>
                  <a:pt x="816528" y="313188"/>
                  <a:pt x="829306" y="312386"/>
                  <a:pt x="838899" y="318781"/>
                </a:cubicBezTo>
                <a:cubicBezTo>
                  <a:pt x="847288" y="324374"/>
                  <a:pt x="850675" y="335194"/>
                  <a:pt x="855677" y="343948"/>
                </a:cubicBezTo>
                <a:cubicBezTo>
                  <a:pt x="877970" y="382961"/>
                  <a:pt x="864707" y="369969"/>
                  <a:pt x="889233" y="402671"/>
                </a:cubicBezTo>
                <a:cubicBezTo>
                  <a:pt x="905229" y="424000"/>
                  <a:pt x="934371" y="461081"/>
                  <a:pt x="956345" y="478172"/>
                </a:cubicBezTo>
                <a:cubicBezTo>
                  <a:pt x="969216" y="488182"/>
                  <a:pt x="984308" y="494950"/>
                  <a:pt x="998290" y="503339"/>
                </a:cubicBezTo>
                <a:cubicBezTo>
                  <a:pt x="1003883" y="514524"/>
                  <a:pt x="1007062" y="527288"/>
                  <a:pt x="1015068" y="536895"/>
                </a:cubicBezTo>
                <a:cubicBezTo>
                  <a:pt x="1021523" y="544640"/>
                  <a:pt x="1033106" y="546544"/>
                  <a:pt x="1040235" y="553673"/>
                </a:cubicBezTo>
                <a:cubicBezTo>
                  <a:pt x="1055678" y="569116"/>
                  <a:pt x="1068198" y="587229"/>
                  <a:pt x="1082180" y="604007"/>
                </a:cubicBezTo>
                <a:cubicBezTo>
                  <a:pt x="1087773" y="617989"/>
                  <a:pt x="1090977" y="633182"/>
                  <a:pt x="1098958" y="645952"/>
                </a:cubicBezTo>
                <a:cubicBezTo>
                  <a:pt x="1158650" y="741459"/>
                  <a:pt x="1089412" y="584337"/>
                  <a:pt x="1140903" y="713064"/>
                </a:cubicBezTo>
                <a:cubicBezTo>
                  <a:pt x="1171663" y="701879"/>
                  <a:pt x="1203098" y="692401"/>
                  <a:pt x="1233182" y="679508"/>
                </a:cubicBezTo>
                <a:cubicBezTo>
                  <a:pt x="1261918" y="667193"/>
                  <a:pt x="1288741" y="650784"/>
                  <a:pt x="1317072" y="637563"/>
                </a:cubicBezTo>
                <a:cubicBezTo>
                  <a:pt x="1330718" y="631195"/>
                  <a:pt x="1345547" y="627519"/>
                  <a:pt x="1359016" y="620785"/>
                </a:cubicBezTo>
                <a:cubicBezTo>
                  <a:pt x="1368034" y="616276"/>
                  <a:pt x="1375429" y="609009"/>
                  <a:pt x="1384183" y="604007"/>
                </a:cubicBezTo>
                <a:cubicBezTo>
                  <a:pt x="1395041" y="597802"/>
                  <a:pt x="1406807" y="593302"/>
                  <a:pt x="1417739" y="587229"/>
                </a:cubicBezTo>
                <a:cubicBezTo>
                  <a:pt x="1431992" y="579310"/>
                  <a:pt x="1445702" y="570451"/>
                  <a:pt x="1459684" y="562062"/>
                </a:cubicBezTo>
                <a:cubicBezTo>
                  <a:pt x="1515307" y="599144"/>
                  <a:pt x="1453500" y="555563"/>
                  <a:pt x="1510018" y="604007"/>
                </a:cubicBezTo>
                <a:cubicBezTo>
                  <a:pt x="1520634" y="613106"/>
                  <a:pt x="1532389" y="620785"/>
                  <a:pt x="1543574" y="629174"/>
                </a:cubicBezTo>
                <a:cubicBezTo>
                  <a:pt x="1601278" y="571470"/>
                  <a:pt x="1527657" y="639785"/>
                  <a:pt x="1619075" y="578840"/>
                </a:cubicBezTo>
                <a:cubicBezTo>
                  <a:pt x="1628946" y="572259"/>
                  <a:pt x="1635128" y="561268"/>
                  <a:pt x="1644242" y="553673"/>
                </a:cubicBezTo>
                <a:cubicBezTo>
                  <a:pt x="1651987" y="547218"/>
                  <a:pt x="1661915" y="543640"/>
                  <a:pt x="1669409" y="536895"/>
                </a:cubicBezTo>
                <a:cubicBezTo>
                  <a:pt x="1689985" y="518377"/>
                  <a:pt x="1705986" y="494781"/>
                  <a:pt x="1728132" y="478172"/>
                </a:cubicBezTo>
                <a:cubicBezTo>
                  <a:pt x="1739317" y="469783"/>
                  <a:pt x="1751072" y="462104"/>
                  <a:pt x="1761688" y="453005"/>
                </a:cubicBezTo>
                <a:cubicBezTo>
                  <a:pt x="1770696" y="445284"/>
                  <a:pt x="1777673" y="435351"/>
                  <a:pt x="1786855" y="427838"/>
                </a:cubicBezTo>
                <a:cubicBezTo>
                  <a:pt x="1808497" y="410131"/>
                  <a:pt x="1831596" y="394282"/>
                  <a:pt x="1853967" y="377504"/>
                </a:cubicBezTo>
                <a:cubicBezTo>
                  <a:pt x="1895589" y="346288"/>
                  <a:pt x="1875890" y="360093"/>
                  <a:pt x="1912690" y="335559"/>
                </a:cubicBezTo>
                <a:cubicBezTo>
                  <a:pt x="1918283" y="327170"/>
                  <a:pt x="1922686" y="317852"/>
                  <a:pt x="1929468" y="310392"/>
                </a:cubicBezTo>
                <a:cubicBezTo>
                  <a:pt x="1950749" y="286983"/>
                  <a:pt x="1979031" y="269603"/>
                  <a:pt x="1996580" y="243280"/>
                </a:cubicBezTo>
                <a:cubicBezTo>
                  <a:pt x="2002173" y="234891"/>
                  <a:pt x="2008849" y="227131"/>
                  <a:pt x="2013358" y="218113"/>
                </a:cubicBezTo>
                <a:cubicBezTo>
                  <a:pt x="2017313" y="210204"/>
                  <a:pt x="2016607" y="200142"/>
                  <a:pt x="2021747" y="192946"/>
                </a:cubicBezTo>
                <a:cubicBezTo>
                  <a:pt x="2030941" y="180074"/>
                  <a:pt x="2044887" y="171295"/>
                  <a:pt x="2055303" y="159391"/>
                </a:cubicBezTo>
                <a:cubicBezTo>
                  <a:pt x="2064510" y="148869"/>
                  <a:pt x="2070583" y="135722"/>
                  <a:pt x="2080470" y="125835"/>
                </a:cubicBezTo>
                <a:cubicBezTo>
                  <a:pt x="2090357" y="115948"/>
                  <a:pt x="2104139" y="110555"/>
                  <a:pt x="2114026" y="100668"/>
                </a:cubicBezTo>
                <a:cubicBezTo>
                  <a:pt x="2121155" y="93539"/>
                  <a:pt x="2124944" y="83705"/>
                  <a:pt x="2130804" y="75501"/>
                </a:cubicBezTo>
                <a:cubicBezTo>
                  <a:pt x="2138931" y="64124"/>
                  <a:pt x="2147844" y="53322"/>
                  <a:pt x="2155971" y="41945"/>
                </a:cubicBezTo>
                <a:cubicBezTo>
                  <a:pt x="2161831" y="33741"/>
                  <a:pt x="2165620" y="23907"/>
                  <a:pt x="2172749" y="16778"/>
                </a:cubicBezTo>
                <a:cubicBezTo>
                  <a:pt x="2179878" y="9649"/>
                  <a:pt x="2189527" y="5593"/>
                  <a:pt x="2197916" y="0"/>
                </a:cubicBezTo>
                <a:cubicBezTo>
                  <a:pt x="2217490" y="5593"/>
                  <a:pt x="2238154" y="8247"/>
                  <a:pt x="2256638" y="16778"/>
                </a:cubicBezTo>
                <a:cubicBezTo>
                  <a:pt x="2293908" y="33980"/>
                  <a:pt x="2306207" y="49569"/>
                  <a:pt x="2332139" y="75501"/>
                </a:cubicBezTo>
                <a:lnTo>
                  <a:pt x="2466363" y="50334"/>
                </a:lnTo>
                <a:cubicBezTo>
                  <a:pt x="2565248" y="30557"/>
                  <a:pt x="2409365" y="54881"/>
                  <a:pt x="2558642" y="33556"/>
                </a:cubicBezTo>
                <a:cubicBezTo>
                  <a:pt x="2567031" y="30760"/>
                  <a:pt x="2575681" y="28650"/>
                  <a:pt x="2583809" y="25167"/>
                </a:cubicBezTo>
                <a:cubicBezTo>
                  <a:pt x="2595303" y="20241"/>
                  <a:pt x="2605300" y="5099"/>
                  <a:pt x="2617365" y="8389"/>
                </a:cubicBezTo>
                <a:cubicBezTo>
                  <a:pt x="2640572" y="14718"/>
                  <a:pt x="2655794" y="37419"/>
                  <a:pt x="2676088" y="50334"/>
                </a:cubicBezTo>
                <a:cubicBezTo>
                  <a:pt x="2695983" y="62995"/>
                  <a:pt x="2730701" y="75535"/>
                  <a:pt x="2751589" y="83890"/>
                </a:cubicBezTo>
                <a:lnTo>
                  <a:pt x="3003259" y="41945"/>
                </a:lnTo>
                <a:cubicBezTo>
                  <a:pt x="3017313" y="39536"/>
                  <a:pt x="3031853" y="38563"/>
                  <a:pt x="3045204" y="33556"/>
                </a:cubicBezTo>
                <a:cubicBezTo>
                  <a:pt x="3161071" y="-9894"/>
                  <a:pt x="2967840" y="42411"/>
                  <a:pt x="3103927" y="8389"/>
                </a:cubicBezTo>
                <a:cubicBezTo>
                  <a:pt x="3216732" y="40620"/>
                  <a:pt x="3118451" y="4978"/>
                  <a:pt x="3196205" y="50334"/>
                </a:cubicBezTo>
                <a:cubicBezTo>
                  <a:pt x="3263073" y="89340"/>
                  <a:pt x="3248351" y="75374"/>
                  <a:pt x="3305262" y="100668"/>
                </a:cubicBezTo>
                <a:cubicBezTo>
                  <a:pt x="3316690" y="105747"/>
                  <a:pt x="3327633" y="111853"/>
                  <a:pt x="3338818" y="117446"/>
                </a:cubicBezTo>
                <a:cubicBezTo>
                  <a:pt x="3358392" y="114650"/>
                  <a:pt x="3379426" y="116982"/>
                  <a:pt x="3397541" y="109057"/>
                </a:cubicBezTo>
                <a:cubicBezTo>
                  <a:pt x="3425252" y="96933"/>
                  <a:pt x="3473042" y="58723"/>
                  <a:pt x="3473042" y="58723"/>
                </a:cubicBezTo>
                <a:cubicBezTo>
                  <a:pt x="3509394" y="64316"/>
                  <a:pt x="3546814" y="65123"/>
                  <a:pt x="3582099" y="75501"/>
                </a:cubicBezTo>
                <a:cubicBezTo>
                  <a:pt x="3595513" y="79446"/>
                  <a:pt x="3605348" y="91220"/>
                  <a:pt x="3615655" y="100668"/>
                </a:cubicBezTo>
                <a:cubicBezTo>
                  <a:pt x="3638976" y="122046"/>
                  <a:pt x="3660396" y="145409"/>
                  <a:pt x="3682767" y="167780"/>
                </a:cubicBezTo>
                <a:cubicBezTo>
                  <a:pt x="3691156" y="176169"/>
                  <a:pt x="3696919" y="188540"/>
                  <a:pt x="3707934" y="192946"/>
                </a:cubicBezTo>
                <a:lnTo>
                  <a:pt x="3749879" y="209724"/>
                </a:lnTo>
                <a:cubicBezTo>
                  <a:pt x="3763861" y="201335"/>
                  <a:pt x="3777240" y="191849"/>
                  <a:pt x="3791824" y="184557"/>
                </a:cubicBezTo>
                <a:cubicBezTo>
                  <a:pt x="3805293" y="177823"/>
                  <a:pt x="3820999" y="175761"/>
                  <a:pt x="3833769" y="167780"/>
                </a:cubicBezTo>
                <a:cubicBezTo>
                  <a:pt x="3905589" y="122893"/>
                  <a:pt x="3817568" y="156402"/>
                  <a:pt x="3884103" y="134224"/>
                </a:cubicBezTo>
                <a:cubicBezTo>
                  <a:pt x="3892492" y="125835"/>
                  <a:pt x="3897637" y="111384"/>
                  <a:pt x="3909270" y="109057"/>
                </a:cubicBezTo>
                <a:cubicBezTo>
                  <a:pt x="3967961" y="97319"/>
                  <a:pt x="4010180" y="149185"/>
                  <a:pt x="4051883" y="176169"/>
                </a:cubicBezTo>
                <a:cubicBezTo>
                  <a:pt x="4070811" y="188416"/>
                  <a:pt x="4090755" y="199036"/>
                  <a:pt x="4110605" y="209724"/>
                </a:cubicBezTo>
                <a:cubicBezTo>
                  <a:pt x="4127121" y="218617"/>
                  <a:pt x="4145768" y="223858"/>
                  <a:pt x="4160939" y="234891"/>
                </a:cubicBezTo>
                <a:cubicBezTo>
                  <a:pt x="4176930" y="246521"/>
                  <a:pt x="4188003" y="263815"/>
                  <a:pt x="4202884" y="276836"/>
                </a:cubicBezTo>
                <a:cubicBezTo>
                  <a:pt x="4210472" y="283475"/>
                  <a:pt x="4219897" y="287684"/>
                  <a:pt x="4228051" y="293614"/>
                </a:cubicBezTo>
                <a:cubicBezTo>
                  <a:pt x="4288426" y="337523"/>
                  <a:pt x="4273002" y="338815"/>
                  <a:pt x="4320330" y="352337"/>
                </a:cubicBezTo>
                <a:cubicBezTo>
                  <a:pt x="4331416" y="355504"/>
                  <a:pt x="4342701" y="357930"/>
                  <a:pt x="4353886" y="360726"/>
                </a:cubicBezTo>
                <a:cubicBezTo>
                  <a:pt x="4367868" y="355133"/>
                  <a:pt x="4384263" y="353588"/>
                  <a:pt x="4395831" y="343948"/>
                </a:cubicBezTo>
                <a:cubicBezTo>
                  <a:pt x="4435325" y="311036"/>
                  <a:pt x="4468536" y="271243"/>
                  <a:pt x="4504888" y="234891"/>
                </a:cubicBezTo>
                <a:cubicBezTo>
                  <a:pt x="4521666" y="218113"/>
                  <a:pt x="4535479" y="197718"/>
                  <a:pt x="4555222" y="184557"/>
                </a:cubicBezTo>
                <a:lnTo>
                  <a:pt x="4580389" y="167780"/>
                </a:lnTo>
                <a:cubicBezTo>
                  <a:pt x="4627927" y="170576"/>
                  <a:pt x="4675618" y="171431"/>
                  <a:pt x="4723002" y="176169"/>
                </a:cubicBezTo>
                <a:cubicBezTo>
                  <a:pt x="4731801" y="177049"/>
                  <a:pt x="4740260" y="188512"/>
                  <a:pt x="4748169" y="184557"/>
                </a:cubicBezTo>
                <a:cubicBezTo>
                  <a:pt x="4760674" y="178304"/>
                  <a:pt x="4762886" y="160291"/>
                  <a:pt x="4773336" y="151002"/>
                </a:cubicBezTo>
                <a:cubicBezTo>
                  <a:pt x="4788407" y="137605"/>
                  <a:pt x="4823670" y="117446"/>
                  <a:pt x="4823670" y="117446"/>
                </a:cubicBezTo>
                <a:cubicBezTo>
                  <a:pt x="4935288" y="184417"/>
                  <a:pt x="4795780" y="94091"/>
                  <a:pt x="4899171" y="184557"/>
                </a:cubicBezTo>
                <a:cubicBezTo>
                  <a:pt x="4908582" y="192792"/>
                  <a:pt x="4922122" y="194707"/>
                  <a:pt x="4932727" y="201335"/>
                </a:cubicBezTo>
                <a:cubicBezTo>
                  <a:pt x="4944583" y="208745"/>
                  <a:pt x="4954906" y="218375"/>
                  <a:pt x="4966283" y="226502"/>
                </a:cubicBezTo>
                <a:cubicBezTo>
                  <a:pt x="4974487" y="232362"/>
                  <a:pt x="4983060" y="237687"/>
                  <a:pt x="4991449" y="243280"/>
                </a:cubicBezTo>
                <a:cubicBezTo>
                  <a:pt x="5013820" y="232095"/>
                  <a:pt x="5036957" y="222326"/>
                  <a:pt x="5058561" y="209724"/>
                </a:cubicBezTo>
                <a:cubicBezTo>
                  <a:pt x="5070638" y="202679"/>
                  <a:pt x="5079611" y="190810"/>
                  <a:pt x="5092117" y="184557"/>
                </a:cubicBezTo>
                <a:cubicBezTo>
                  <a:pt x="5107935" y="176648"/>
                  <a:pt x="5125673" y="173372"/>
                  <a:pt x="5142451" y="167780"/>
                </a:cubicBezTo>
                <a:cubicBezTo>
                  <a:pt x="5190895" y="135484"/>
                  <a:pt x="5160671" y="157137"/>
                  <a:pt x="5134062" y="167780"/>
                </a:cubicBezTo>
                <a:cubicBezTo>
                  <a:pt x="5131466" y="168819"/>
                  <a:pt x="5128469" y="167780"/>
                  <a:pt x="5125673" y="16778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FCA39863-34C3-24A5-731F-CD08BB35E484}"/>
              </a:ext>
            </a:extLst>
          </p:cNvPr>
          <p:cNvSpPr txBox="1"/>
          <p:nvPr/>
        </p:nvSpPr>
        <p:spPr>
          <a:xfrm>
            <a:off x="121802" y="171012"/>
            <a:ext cx="7214992" cy="523220"/>
          </a:xfrm>
          <a:prstGeom prst="rect">
            <a:avLst/>
          </a:prstGeom>
          <a:solidFill>
            <a:srgbClr val="000000">
              <a:alpha val="40000"/>
            </a:srgbClr>
          </a:solidFill>
        </p:spPr>
        <p:txBody>
          <a:bodyPr wrap="square" rtlCol="0">
            <a:spAutoFit/>
          </a:bodyPr>
          <a:lstStyle/>
          <a:p>
            <a:pPr algn="ctr"/>
            <a:r>
              <a:rPr lang="en-GB" sz="2800" b="1" i="1" dirty="0">
                <a:latin typeface="Arial" panose="020B0604020202020204" pitchFamily="34" charset="0"/>
                <a:cs typeface="Arial" panose="020B0604020202020204" pitchFamily="34" charset="0"/>
              </a:rPr>
              <a:t>Why</a:t>
            </a:r>
            <a:r>
              <a:rPr lang="en-GB" sz="2800" b="1" dirty="0">
                <a:latin typeface="Arial" panose="020B0604020202020204" pitchFamily="34" charset="0"/>
                <a:cs typeface="Arial" panose="020B0604020202020204" pitchFamily="34" charset="0"/>
              </a:rPr>
              <a:t> does biodiversity increase stability?</a:t>
            </a:r>
            <a:endParaRPr lang="en-GB" sz="2800" dirty="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C343271A-61F2-1284-507C-8696F8D40D1F}"/>
              </a:ext>
            </a:extLst>
          </p:cNvPr>
          <p:cNvGrpSpPr/>
          <p:nvPr/>
        </p:nvGrpSpPr>
        <p:grpSpPr>
          <a:xfrm>
            <a:off x="4998347" y="3463141"/>
            <a:ext cx="3850547" cy="706911"/>
            <a:chOff x="4998347" y="3463141"/>
            <a:chExt cx="3850547" cy="706911"/>
          </a:xfrm>
        </p:grpSpPr>
        <p:sp>
          <p:nvSpPr>
            <p:cNvPr id="56" name="Freeform: Shape 22">
              <a:extLst>
                <a:ext uri="{FF2B5EF4-FFF2-40B4-BE49-F238E27FC236}">
                  <a16:creationId xmlns:a16="http://schemas.microsoft.com/office/drawing/2014/main" id="{BC91AAF4-A03F-A134-07C7-1240136C2BB5}"/>
                </a:ext>
              </a:extLst>
            </p:cNvPr>
            <p:cNvSpPr/>
            <p:nvPr/>
          </p:nvSpPr>
          <p:spPr>
            <a:xfrm>
              <a:off x="5004639" y="3780892"/>
              <a:ext cx="3844255" cy="389160"/>
            </a:xfrm>
            <a:custGeom>
              <a:avLst/>
              <a:gdLst>
                <a:gd name="connsiteX0" fmla="*/ 0 w 5168117"/>
                <a:gd name="connsiteY0" fmla="*/ 369115 h 713064"/>
                <a:gd name="connsiteX1" fmla="*/ 25167 w 5168117"/>
                <a:gd name="connsiteY1" fmla="*/ 327170 h 713064"/>
                <a:gd name="connsiteX2" fmla="*/ 83890 w 5168117"/>
                <a:gd name="connsiteY2" fmla="*/ 360726 h 713064"/>
                <a:gd name="connsiteX3" fmla="*/ 192947 w 5168117"/>
                <a:gd name="connsiteY3" fmla="*/ 461394 h 713064"/>
                <a:gd name="connsiteX4" fmla="*/ 251670 w 5168117"/>
                <a:gd name="connsiteY4" fmla="*/ 411060 h 713064"/>
                <a:gd name="connsiteX5" fmla="*/ 310393 w 5168117"/>
                <a:gd name="connsiteY5" fmla="*/ 360726 h 713064"/>
                <a:gd name="connsiteX6" fmla="*/ 360727 w 5168117"/>
                <a:gd name="connsiteY6" fmla="*/ 310392 h 713064"/>
                <a:gd name="connsiteX7" fmla="*/ 394283 w 5168117"/>
                <a:gd name="connsiteY7" fmla="*/ 302003 h 713064"/>
                <a:gd name="connsiteX8" fmla="*/ 453005 w 5168117"/>
                <a:gd name="connsiteY8" fmla="*/ 343948 h 713064"/>
                <a:gd name="connsiteX9" fmla="*/ 511728 w 5168117"/>
                <a:gd name="connsiteY9" fmla="*/ 402671 h 713064"/>
                <a:gd name="connsiteX10" fmla="*/ 562062 w 5168117"/>
                <a:gd name="connsiteY10" fmla="*/ 411060 h 713064"/>
                <a:gd name="connsiteX11" fmla="*/ 805343 w 5168117"/>
                <a:gd name="connsiteY11" fmla="*/ 310392 h 713064"/>
                <a:gd name="connsiteX12" fmla="*/ 838899 w 5168117"/>
                <a:gd name="connsiteY12" fmla="*/ 318781 h 713064"/>
                <a:gd name="connsiteX13" fmla="*/ 855677 w 5168117"/>
                <a:gd name="connsiteY13" fmla="*/ 343948 h 713064"/>
                <a:gd name="connsiteX14" fmla="*/ 889233 w 5168117"/>
                <a:gd name="connsiteY14" fmla="*/ 402671 h 713064"/>
                <a:gd name="connsiteX15" fmla="*/ 956345 w 5168117"/>
                <a:gd name="connsiteY15" fmla="*/ 478172 h 713064"/>
                <a:gd name="connsiteX16" fmla="*/ 998290 w 5168117"/>
                <a:gd name="connsiteY16" fmla="*/ 503339 h 713064"/>
                <a:gd name="connsiteX17" fmla="*/ 1015068 w 5168117"/>
                <a:gd name="connsiteY17" fmla="*/ 536895 h 713064"/>
                <a:gd name="connsiteX18" fmla="*/ 1040235 w 5168117"/>
                <a:gd name="connsiteY18" fmla="*/ 553673 h 713064"/>
                <a:gd name="connsiteX19" fmla="*/ 1082180 w 5168117"/>
                <a:gd name="connsiteY19" fmla="*/ 604007 h 713064"/>
                <a:gd name="connsiteX20" fmla="*/ 1098958 w 5168117"/>
                <a:gd name="connsiteY20" fmla="*/ 645952 h 713064"/>
                <a:gd name="connsiteX21" fmla="*/ 1140903 w 5168117"/>
                <a:gd name="connsiteY21" fmla="*/ 713064 h 713064"/>
                <a:gd name="connsiteX22" fmla="*/ 1233182 w 5168117"/>
                <a:gd name="connsiteY22" fmla="*/ 679508 h 713064"/>
                <a:gd name="connsiteX23" fmla="*/ 1317072 w 5168117"/>
                <a:gd name="connsiteY23" fmla="*/ 637563 h 713064"/>
                <a:gd name="connsiteX24" fmla="*/ 1359016 w 5168117"/>
                <a:gd name="connsiteY24" fmla="*/ 620785 h 713064"/>
                <a:gd name="connsiteX25" fmla="*/ 1384183 w 5168117"/>
                <a:gd name="connsiteY25" fmla="*/ 604007 h 713064"/>
                <a:gd name="connsiteX26" fmla="*/ 1417739 w 5168117"/>
                <a:gd name="connsiteY26" fmla="*/ 587229 h 713064"/>
                <a:gd name="connsiteX27" fmla="*/ 1459684 w 5168117"/>
                <a:gd name="connsiteY27" fmla="*/ 562062 h 713064"/>
                <a:gd name="connsiteX28" fmla="*/ 1510018 w 5168117"/>
                <a:gd name="connsiteY28" fmla="*/ 604007 h 713064"/>
                <a:gd name="connsiteX29" fmla="*/ 1543574 w 5168117"/>
                <a:gd name="connsiteY29" fmla="*/ 629174 h 713064"/>
                <a:gd name="connsiteX30" fmla="*/ 1619075 w 5168117"/>
                <a:gd name="connsiteY30" fmla="*/ 578840 h 713064"/>
                <a:gd name="connsiteX31" fmla="*/ 1644242 w 5168117"/>
                <a:gd name="connsiteY31" fmla="*/ 553673 h 713064"/>
                <a:gd name="connsiteX32" fmla="*/ 1669409 w 5168117"/>
                <a:gd name="connsiteY32" fmla="*/ 536895 h 713064"/>
                <a:gd name="connsiteX33" fmla="*/ 1728132 w 5168117"/>
                <a:gd name="connsiteY33" fmla="*/ 478172 h 713064"/>
                <a:gd name="connsiteX34" fmla="*/ 1761688 w 5168117"/>
                <a:gd name="connsiteY34" fmla="*/ 453005 h 713064"/>
                <a:gd name="connsiteX35" fmla="*/ 1786855 w 5168117"/>
                <a:gd name="connsiteY35" fmla="*/ 427838 h 713064"/>
                <a:gd name="connsiteX36" fmla="*/ 1853967 w 5168117"/>
                <a:gd name="connsiteY36" fmla="*/ 377504 h 713064"/>
                <a:gd name="connsiteX37" fmla="*/ 1912690 w 5168117"/>
                <a:gd name="connsiteY37" fmla="*/ 335559 h 713064"/>
                <a:gd name="connsiteX38" fmla="*/ 1929468 w 5168117"/>
                <a:gd name="connsiteY38" fmla="*/ 310392 h 713064"/>
                <a:gd name="connsiteX39" fmla="*/ 1996580 w 5168117"/>
                <a:gd name="connsiteY39" fmla="*/ 243280 h 713064"/>
                <a:gd name="connsiteX40" fmla="*/ 2013358 w 5168117"/>
                <a:gd name="connsiteY40" fmla="*/ 218113 h 713064"/>
                <a:gd name="connsiteX41" fmla="*/ 2021747 w 5168117"/>
                <a:gd name="connsiteY41" fmla="*/ 192946 h 713064"/>
                <a:gd name="connsiteX42" fmla="*/ 2055303 w 5168117"/>
                <a:gd name="connsiteY42" fmla="*/ 159391 h 713064"/>
                <a:gd name="connsiteX43" fmla="*/ 2080470 w 5168117"/>
                <a:gd name="connsiteY43" fmla="*/ 125835 h 713064"/>
                <a:gd name="connsiteX44" fmla="*/ 2114026 w 5168117"/>
                <a:gd name="connsiteY44" fmla="*/ 100668 h 713064"/>
                <a:gd name="connsiteX45" fmla="*/ 2130804 w 5168117"/>
                <a:gd name="connsiteY45" fmla="*/ 75501 h 713064"/>
                <a:gd name="connsiteX46" fmla="*/ 2155971 w 5168117"/>
                <a:gd name="connsiteY46" fmla="*/ 41945 h 713064"/>
                <a:gd name="connsiteX47" fmla="*/ 2172749 w 5168117"/>
                <a:gd name="connsiteY47" fmla="*/ 16778 h 713064"/>
                <a:gd name="connsiteX48" fmla="*/ 2197916 w 5168117"/>
                <a:gd name="connsiteY48" fmla="*/ 0 h 713064"/>
                <a:gd name="connsiteX49" fmla="*/ 2256638 w 5168117"/>
                <a:gd name="connsiteY49" fmla="*/ 16778 h 713064"/>
                <a:gd name="connsiteX50" fmla="*/ 2332139 w 5168117"/>
                <a:gd name="connsiteY50" fmla="*/ 75501 h 713064"/>
                <a:gd name="connsiteX51" fmla="*/ 2466363 w 5168117"/>
                <a:gd name="connsiteY51" fmla="*/ 50334 h 713064"/>
                <a:gd name="connsiteX52" fmla="*/ 2558642 w 5168117"/>
                <a:gd name="connsiteY52" fmla="*/ 33556 h 713064"/>
                <a:gd name="connsiteX53" fmla="*/ 2583809 w 5168117"/>
                <a:gd name="connsiteY53" fmla="*/ 25167 h 713064"/>
                <a:gd name="connsiteX54" fmla="*/ 2617365 w 5168117"/>
                <a:gd name="connsiteY54" fmla="*/ 8389 h 713064"/>
                <a:gd name="connsiteX55" fmla="*/ 2676088 w 5168117"/>
                <a:gd name="connsiteY55" fmla="*/ 50334 h 713064"/>
                <a:gd name="connsiteX56" fmla="*/ 2751589 w 5168117"/>
                <a:gd name="connsiteY56" fmla="*/ 83890 h 713064"/>
                <a:gd name="connsiteX57" fmla="*/ 3003259 w 5168117"/>
                <a:gd name="connsiteY57" fmla="*/ 41945 h 713064"/>
                <a:gd name="connsiteX58" fmla="*/ 3045204 w 5168117"/>
                <a:gd name="connsiteY58" fmla="*/ 33556 h 713064"/>
                <a:gd name="connsiteX59" fmla="*/ 3103927 w 5168117"/>
                <a:gd name="connsiteY59" fmla="*/ 8389 h 713064"/>
                <a:gd name="connsiteX60" fmla="*/ 3196205 w 5168117"/>
                <a:gd name="connsiteY60" fmla="*/ 50334 h 713064"/>
                <a:gd name="connsiteX61" fmla="*/ 3305262 w 5168117"/>
                <a:gd name="connsiteY61" fmla="*/ 100668 h 713064"/>
                <a:gd name="connsiteX62" fmla="*/ 3338818 w 5168117"/>
                <a:gd name="connsiteY62" fmla="*/ 117446 h 713064"/>
                <a:gd name="connsiteX63" fmla="*/ 3397541 w 5168117"/>
                <a:gd name="connsiteY63" fmla="*/ 109057 h 713064"/>
                <a:gd name="connsiteX64" fmla="*/ 3473042 w 5168117"/>
                <a:gd name="connsiteY64" fmla="*/ 58723 h 713064"/>
                <a:gd name="connsiteX65" fmla="*/ 3582099 w 5168117"/>
                <a:gd name="connsiteY65" fmla="*/ 75501 h 713064"/>
                <a:gd name="connsiteX66" fmla="*/ 3615655 w 5168117"/>
                <a:gd name="connsiteY66" fmla="*/ 100668 h 713064"/>
                <a:gd name="connsiteX67" fmla="*/ 3682767 w 5168117"/>
                <a:gd name="connsiteY67" fmla="*/ 167780 h 713064"/>
                <a:gd name="connsiteX68" fmla="*/ 3707934 w 5168117"/>
                <a:gd name="connsiteY68" fmla="*/ 192946 h 713064"/>
                <a:gd name="connsiteX69" fmla="*/ 3749879 w 5168117"/>
                <a:gd name="connsiteY69" fmla="*/ 209724 h 713064"/>
                <a:gd name="connsiteX70" fmla="*/ 3791824 w 5168117"/>
                <a:gd name="connsiteY70" fmla="*/ 184557 h 713064"/>
                <a:gd name="connsiteX71" fmla="*/ 3833769 w 5168117"/>
                <a:gd name="connsiteY71" fmla="*/ 167780 h 713064"/>
                <a:gd name="connsiteX72" fmla="*/ 3884103 w 5168117"/>
                <a:gd name="connsiteY72" fmla="*/ 134224 h 713064"/>
                <a:gd name="connsiteX73" fmla="*/ 3909270 w 5168117"/>
                <a:gd name="connsiteY73" fmla="*/ 109057 h 713064"/>
                <a:gd name="connsiteX74" fmla="*/ 4051883 w 5168117"/>
                <a:gd name="connsiteY74" fmla="*/ 176169 h 713064"/>
                <a:gd name="connsiteX75" fmla="*/ 4110605 w 5168117"/>
                <a:gd name="connsiteY75" fmla="*/ 209724 h 713064"/>
                <a:gd name="connsiteX76" fmla="*/ 4160939 w 5168117"/>
                <a:gd name="connsiteY76" fmla="*/ 234891 h 713064"/>
                <a:gd name="connsiteX77" fmla="*/ 4202884 w 5168117"/>
                <a:gd name="connsiteY77" fmla="*/ 276836 h 713064"/>
                <a:gd name="connsiteX78" fmla="*/ 4228051 w 5168117"/>
                <a:gd name="connsiteY78" fmla="*/ 293614 h 713064"/>
                <a:gd name="connsiteX79" fmla="*/ 4320330 w 5168117"/>
                <a:gd name="connsiteY79" fmla="*/ 352337 h 713064"/>
                <a:gd name="connsiteX80" fmla="*/ 4353886 w 5168117"/>
                <a:gd name="connsiteY80" fmla="*/ 360726 h 713064"/>
                <a:gd name="connsiteX81" fmla="*/ 4395831 w 5168117"/>
                <a:gd name="connsiteY81" fmla="*/ 343948 h 713064"/>
                <a:gd name="connsiteX82" fmla="*/ 4504888 w 5168117"/>
                <a:gd name="connsiteY82" fmla="*/ 234891 h 713064"/>
                <a:gd name="connsiteX83" fmla="*/ 4555222 w 5168117"/>
                <a:gd name="connsiteY83" fmla="*/ 184557 h 713064"/>
                <a:gd name="connsiteX84" fmla="*/ 4580389 w 5168117"/>
                <a:gd name="connsiteY84" fmla="*/ 167780 h 713064"/>
                <a:gd name="connsiteX85" fmla="*/ 4723002 w 5168117"/>
                <a:gd name="connsiteY85" fmla="*/ 176169 h 713064"/>
                <a:gd name="connsiteX86" fmla="*/ 4748169 w 5168117"/>
                <a:gd name="connsiteY86" fmla="*/ 184557 h 713064"/>
                <a:gd name="connsiteX87" fmla="*/ 4773336 w 5168117"/>
                <a:gd name="connsiteY87" fmla="*/ 151002 h 713064"/>
                <a:gd name="connsiteX88" fmla="*/ 4823670 w 5168117"/>
                <a:gd name="connsiteY88" fmla="*/ 117446 h 713064"/>
                <a:gd name="connsiteX89" fmla="*/ 4899171 w 5168117"/>
                <a:gd name="connsiteY89" fmla="*/ 184557 h 713064"/>
                <a:gd name="connsiteX90" fmla="*/ 4932727 w 5168117"/>
                <a:gd name="connsiteY90" fmla="*/ 201335 h 713064"/>
                <a:gd name="connsiteX91" fmla="*/ 4966283 w 5168117"/>
                <a:gd name="connsiteY91" fmla="*/ 226502 h 713064"/>
                <a:gd name="connsiteX92" fmla="*/ 4991449 w 5168117"/>
                <a:gd name="connsiteY92" fmla="*/ 243280 h 713064"/>
                <a:gd name="connsiteX93" fmla="*/ 5058561 w 5168117"/>
                <a:gd name="connsiteY93" fmla="*/ 209724 h 713064"/>
                <a:gd name="connsiteX94" fmla="*/ 5092117 w 5168117"/>
                <a:gd name="connsiteY94" fmla="*/ 184557 h 713064"/>
                <a:gd name="connsiteX95" fmla="*/ 5142451 w 5168117"/>
                <a:gd name="connsiteY95" fmla="*/ 167780 h 713064"/>
                <a:gd name="connsiteX96" fmla="*/ 5134062 w 5168117"/>
                <a:gd name="connsiteY96" fmla="*/ 167780 h 713064"/>
                <a:gd name="connsiteX97" fmla="*/ 5125673 w 5168117"/>
                <a:gd name="connsiteY97" fmla="*/ 167780 h 7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168117" h="713064">
                  <a:moveTo>
                    <a:pt x="0" y="369115"/>
                  </a:moveTo>
                  <a:cubicBezTo>
                    <a:pt x="8389" y="355133"/>
                    <a:pt x="8943" y="328792"/>
                    <a:pt x="25167" y="327170"/>
                  </a:cubicBezTo>
                  <a:cubicBezTo>
                    <a:pt x="47600" y="324927"/>
                    <a:pt x="67443" y="345307"/>
                    <a:pt x="83890" y="360726"/>
                  </a:cubicBezTo>
                  <a:cubicBezTo>
                    <a:pt x="200984" y="470501"/>
                    <a:pt x="110886" y="440879"/>
                    <a:pt x="192947" y="461394"/>
                  </a:cubicBezTo>
                  <a:cubicBezTo>
                    <a:pt x="212521" y="444616"/>
                    <a:pt x="232594" y="428402"/>
                    <a:pt x="251670" y="411060"/>
                  </a:cubicBezTo>
                  <a:cubicBezTo>
                    <a:pt x="307612" y="360203"/>
                    <a:pt x="262340" y="392761"/>
                    <a:pt x="310393" y="360726"/>
                  </a:cubicBezTo>
                  <a:cubicBezTo>
                    <a:pt x="327423" y="335181"/>
                    <a:pt x="329511" y="326000"/>
                    <a:pt x="360727" y="310392"/>
                  </a:cubicBezTo>
                  <a:cubicBezTo>
                    <a:pt x="371039" y="305236"/>
                    <a:pt x="383098" y="304799"/>
                    <a:pt x="394283" y="302003"/>
                  </a:cubicBezTo>
                  <a:cubicBezTo>
                    <a:pt x="413857" y="315985"/>
                    <a:pt x="435206" y="327767"/>
                    <a:pt x="453005" y="343948"/>
                  </a:cubicBezTo>
                  <a:cubicBezTo>
                    <a:pt x="475264" y="364183"/>
                    <a:pt x="481571" y="392619"/>
                    <a:pt x="511728" y="402671"/>
                  </a:cubicBezTo>
                  <a:cubicBezTo>
                    <a:pt x="527865" y="408050"/>
                    <a:pt x="545284" y="408264"/>
                    <a:pt x="562062" y="411060"/>
                  </a:cubicBezTo>
                  <a:cubicBezTo>
                    <a:pt x="772478" y="328723"/>
                    <a:pt x="693236" y="366446"/>
                    <a:pt x="805343" y="310392"/>
                  </a:cubicBezTo>
                  <a:cubicBezTo>
                    <a:pt x="816528" y="313188"/>
                    <a:pt x="829306" y="312386"/>
                    <a:pt x="838899" y="318781"/>
                  </a:cubicBezTo>
                  <a:cubicBezTo>
                    <a:pt x="847288" y="324374"/>
                    <a:pt x="850675" y="335194"/>
                    <a:pt x="855677" y="343948"/>
                  </a:cubicBezTo>
                  <a:cubicBezTo>
                    <a:pt x="877970" y="382961"/>
                    <a:pt x="864707" y="369969"/>
                    <a:pt x="889233" y="402671"/>
                  </a:cubicBezTo>
                  <a:cubicBezTo>
                    <a:pt x="905229" y="424000"/>
                    <a:pt x="934371" y="461081"/>
                    <a:pt x="956345" y="478172"/>
                  </a:cubicBezTo>
                  <a:cubicBezTo>
                    <a:pt x="969216" y="488182"/>
                    <a:pt x="984308" y="494950"/>
                    <a:pt x="998290" y="503339"/>
                  </a:cubicBezTo>
                  <a:cubicBezTo>
                    <a:pt x="1003883" y="514524"/>
                    <a:pt x="1007062" y="527288"/>
                    <a:pt x="1015068" y="536895"/>
                  </a:cubicBezTo>
                  <a:cubicBezTo>
                    <a:pt x="1021523" y="544640"/>
                    <a:pt x="1033106" y="546544"/>
                    <a:pt x="1040235" y="553673"/>
                  </a:cubicBezTo>
                  <a:cubicBezTo>
                    <a:pt x="1055678" y="569116"/>
                    <a:pt x="1068198" y="587229"/>
                    <a:pt x="1082180" y="604007"/>
                  </a:cubicBezTo>
                  <a:cubicBezTo>
                    <a:pt x="1087773" y="617989"/>
                    <a:pt x="1090977" y="633182"/>
                    <a:pt x="1098958" y="645952"/>
                  </a:cubicBezTo>
                  <a:cubicBezTo>
                    <a:pt x="1158650" y="741459"/>
                    <a:pt x="1089412" y="584337"/>
                    <a:pt x="1140903" y="713064"/>
                  </a:cubicBezTo>
                  <a:cubicBezTo>
                    <a:pt x="1171663" y="701879"/>
                    <a:pt x="1203098" y="692401"/>
                    <a:pt x="1233182" y="679508"/>
                  </a:cubicBezTo>
                  <a:cubicBezTo>
                    <a:pt x="1261918" y="667193"/>
                    <a:pt x="1288741" y="650784"/>
                    <a:pt x="1317072" y="637563"/>
                  </a:cubicBezTo>
                  <a:cubicBezTo>
                    <a:pt x="1330718" y="631195"/>
                    <a:pt x="1345547" y="627519"/>
                    <a:pt x="1359016" y="620785"/>
                  </a:cubicBezTo>
                  <a:cubicBezTo>
                    <a:pt x="1368034" y="616276"/>
                    <a:pt x="1375429" y="609009"/>
                    <a:pt x="1384183" y="604007"/>
                  </a:cubicBezTo>
                  <a:cubicBezTo>
                    <a:pt x="1395041" y="597802"/>
                    <a:pt x="1406807" y="593302"/>
                    <a:pt x="1417739" y="587229"/>
                  </a:cubicBezTo>
                  <a:cubicBezTo>
                    <a:pt x="1431992" y="579310"/>
                    <a:pt x="1445702" y="570451"/>
                    <a:pt x="1459684" y="562062"/>
                  </a:cubicBezTo>
                  <a:cubicBezTo>
                    <a:pt x="1515307" y="599144"/>
                    <a:pt x="1453500" y="555563"/>
                    <a:pt x="1510018" y="604007"/>
                  </a:cubicBezTo>
                  <a:cubicBezTo>
                    <a:pt x="1520634" y="613106"/>
                    <a:pt x="1532389" y="620785"/>
                    <a:pt x="1543574" y="629174"/>
                  </a:cubicBezTo>
                  <a:cubicBezTo>
                    <a:pt x="1601278" y="571470"/>
                    <a:pt x="1527657" y="639785"/>
                    <a:pt x="1619075" y="578840"/>
                  </a:cubicBezTo>
                  <a:cubicBezTo>
                    <a:pt x="1628946" y="572259"/>
                    <a:pt x="1635128" y="561268"/>
                    <a:pt x="1644242" y="553673"/>
                  </a:cubicBezTo>
                  <a:cubicBezTo>
                    <a:pt x="1651987" y="547218"/>
                    <a:pt x="1661915" y="543640"/>
                    <a:pt x="1669409" y="536895"/>
                  </a:cubicBezTo>
                  <a:cubicBezTo>
                    <a:pt x="1689985" y="518377"/>
                    <a:pt x="1705986" y="494781"/>
                    <a:pt x="1728132" y="478172"/>
                  </a:cubicBezTo>
                  <a:cubicBezTo>
                    <a:pt x="1739317" y="469783"/>
                    <a:pt x="1751072" y="462104"/>
                    <a:pt x="1761688" y="453005"/>
                  </a:cubicBezTo>
                  <a:cubicBezTo>
                    <a:pt x="1770696" y="445284"/>
                    <a:pt x="1777673" y="435351"/>
                    <a:pt x="1786855" y="427838"/>
                  </a:cubicBezTo>
                  <a:cubicBezTo>
                    <a:pt x="1808497" y="410131"/>
                    <a:pt x="1831596" y="394282"/>
                    <a:pt x="1853967" y="377504"/>
                  </a:cubicBezTo>
                  <a:cubicBezTo>
                    <a:pt x="1895589" y="346288"/>
                    <a:pt x="1875890" y="360093"/>
                    <a:pt x="1912690" y="335559"/>
                  </a:cubicBezTo>
                  <a:cubicBezTo>
                    <a:pt x="1918283" y="327170"/>
                    <a:pt x="1922686" y="317852"/>
                    <a:pt x="1929468" y="310392"/>
                  </a:cubicBezTo>
                  <a:cubicBezTo>
                    <a:pt x="1950749" y="286983"/>
                    <a:pt x="1979031" y="269603"/>
                    <a:pt x="1996580" y="243280"/>
                  </a:cubicBezTo>
                  <a:cubicBezTo>
                    <a:pt x="2002173" y="234891"/>
                    <a:pt x="2008849" y="227131"/>
                    <a:pt x="2013358" y="218113"/>
                  </a:cubicBezTo>
                  <a:cubicBezTo>
                    <a:pt x="2017313" y="210204"/>
                    <a:pt x="2016607" y="200142"/>
                    <a:pt x="2021747" y="192946"/>
                  </a:cubicBezTo>
                  <a:cubicBezTo>
                    <a:pt x="2030941" y="180074"/>
                    <a:pt x="2044887" y="171295"/>
                    <a:pt x="2055303" y="159391"/>
                  </a:cubicBezTo>
                  <a:cubicBezTo>
                    <a:pt x="2064510" y="148869"/>
                    <a:pt x="2070583" y="135722"/>
                    <a:pt x="2080470" y="125835"/>
                  </a:cubicBezTo>
                  <a:cubicBezTo>
                    <a:pt x="2090357" y="115948"/>
                    <a:pt x="2104139" y="110555"/>
                    <a:pt x="2114026" y="100668"/>
                  </a:cubicBezTo>
                  <a:cubicBezTo>
                    <a:pt x="2121155" y="93539"/>
                    <a:pt x="2124944" y="83705"/>
                    <a:pt x="2130804" y="75501"/>
                  </a:cubicBezTo>
                  <a:cubicBezTo>
                    <a:pt x="2138931" y="64124"/>
                    <a:pt x="2147844" y="53322"/>
                    <a:pt x="2155971" y="41945"/>
                  </a:cubicBezTo>
                  <a:cubicBezTo>
                    <a:pt x="2161831" y="33741"/>
                    <a:pt x="2165620" y="23907"/>
                    <a:pt x="2172749" y="16778"/>
                  </a:cubicBezTo>
                  <a:cubicBezTo>
                    <a:pt x="2179878" y="9649"/>
                    <a:pt x="2189527" y="5593"/>
                    <a:pt x="2197916" y="0"/>
                  </a:cubicBezTo>
                  <a:cubicBezTo>
                    <a:pt x="2217490" y="5593"/>
                    <a:pt x="2238154" y="8247"/>
                    <a:pt x="2256638" y="16778"/>
                  </a:cubicBezTo>
                  <a:cubicBezTo>
                    <a:pt x="2293908" y="33980"/>
                    <a:pt x="2306207" y="49569"/>
                    <a:pt x="2332139" y="75501"/>
                  </a:cubicBezTo>
                  <a:lnTo>
                    <a:pt x="2466363" y="50334"/>
                  </a:lnTo>
                  <a:cubicBezTo>
                    <a:pt x="2565248" y="30557"/>
                    <a:pt x="2409365" y="54881"/>
                    <a:pt x="2558642" y="33556"/>
                  </a:cubicBezTo>
                  <a:cubicBezTo>
                    <a:pt x="2567031" y="30760"/>
                    <a:pt x="2575681" y="28650"/>
                    <a:pt x="2583809" y="25167"/>
                  </a:cubicBezTo>
                  <a:cubicBezTo>
                    <a:pt x="2595303" y="20241"/>
                    <a:pt x="2605300" y="5099"/>
                    <a:pt x="2617365" y="8389"/>
                  </a:cubicBezTo>
                  <a:cubicBezTo>
                    <a:pt x="2640572" y="14718"/>
                    <a:pt x="2655794" y="37419"/>
                    <a:pt x="2676088" y="50334"/>
                  </a:cubicBezTo>
                  <a:cubicBezTo>
                    <a:pt x="2695983" y="62995"/>
                    <a:pt x="2730701" y="75535"/>
                    <a:pt x="2751589" y="83890"/>
                  </a:cubicBezTo>
                  <a:lnTo>
                    <a:pt x="3003259" y="41945"/>
                  </a:lnTo>
                  <a:cubicBezTo>
                    <a:pt x="3017313" y="39536"/>
                    <a:pt x="3031853" y="38563"/>
                    <a:pt x="3045204" y="33556"/>
                  </a:cubicBezTo>
                  <a:cubicBezTo>
                    <a:pt x="3161071" y="-9894"/>
                    <a:pt x="2967840" y="42411"/>
                    <a:pt x="3103927" y="8389"/>
                  </a:cubicBezTo>
                  <a:cubicBezTo>
                    <a:pt x="3216732" y="40620"/>
                    <a:pt x="3118451" y="4978"/>
                    <a:pt x="3196205" y="50334"/>
                  </a:cubicBezTo>
                  <a:cubicBezTo>
                    <a:pt x="3263073" y="89340"/>
                    <a:pt x="3248351" y="75374"/>
                    <a:pt x="3305262" y="100668"/>
                  </a:cubicBezTo>
                  <a:cubicBezTo>
                    <a:pt x="3316690" y="105747"/>
                    <a:pt x="3327633" y="111853"/>
                    <a:pt x="3338818" y="117446"/>
                  </a:cubicBezTo>
                  <a:cubicBezTo>
                    <a:pt x="3358392" y="114650"/>
                    <a:pt x="3379426" y="116982"/>
                    <a:pt x="3397541" y="109057"/>
                  </a:cubicBezTo>
                  <a:cubicBezTo>
                    <a:pt x="3425252" y="96933"/>
                    <a:pt x="3473042" y="58723"/>
                    <a:pt x="3473042" y="58723"/>
                  </a:cubicBezTo>
                  <a:cubicBezTo>
                    <a:pt x="3509394" y="64316"/>
                    <a:pt x="3546814" y="65123"/>
                    <a:pt x="3582099" y="75501"/>
                  </a:cubicBezTo>
                  <a:cubicBezTo>
                    <a:pt x="3595513" y="79446"/>
                    <a:pt x="3605348" y="91220"/>
                    <a:pt x="3615655" y="100668"/>
                  </a:cubicBezTo>
                  <a:cubicBezTo>
                    <a:pt x="3638976" y="122046"/>
                    <a:pt x="3660396" y="145409"/>
                    <a:pt x="3682767" y="167780"/>
                  </a:cubicBezTo>
                  <a:cubicBezTo>
                    <a:pt x="3691156" y="176169"/>
                    <a:pt x="3696919" y="188540"/>
                    <a:pt x="3707934" y="192946"/>
                  </a:cubicBezTo>
                  <a:lnTo>
                    <a:pt x="3749879" y="209724"/>
                  </a:lnTo>
                  <a:cubicBezTo>
                    <a:pt x="3763861" y="201335"/>
                    <a:pt x="3777240" y="191849"/>
                    <a:pt x="3791824" y="184557"/>
                  </a:cubicBezTo>
                  <a:cubicBezTo>
                    <a:pt x="3805293" y="177823"/>
                    <a:pt x="3820999" y="175761"/>
                    <a:pt x="3833769" y="167780"/>
                  </a:cubicBezTo>
                  <a:cubicBezTo>
                    <a:pt x="3905589" y="122893"/>
                    <a:pt x="3817568" y="156402"/>
                    <a:pt x="3884103" y="134224"/>
                  </a:cubicBezTo>
                  <a:cubicBezTo>
                    <a:pt x="3892492" y="125835"/>
                    <a:pt x="3897637" y="111384"/>
                    <a:pt x="3909270" y="109057"/>
                  </a:cubicBezTo>
                  <a:cubicBezTo>
                    <a:pt x="3967961" y="97319"/>
                    <a:pt x="4010180" y="149185"/>
                    <a:pt x="4051883" y="176169"/>
                  </a:cubicBezTo>
                  <a:cubicBezTo>
                    <a:pt x="4070811" y="188416"/>
                    <a:pt x="4090755" y="199036"/>
                    <a:pt x="4110605" y="209724"/>
                  </a:cubicBezTo>
                  <a:cubicBezTo>
                    <a:pt x="4127121" y="218617"/>
                    <a:pt x="4145768" y="223858"/>
                    <a:pt x="4160939" y="234891"/>
                  </a:cubicBezTo>
                  <a:cubicBezTo>
                    <a:pt x="4176930" y="246521"/>
                    <a:pt x="4188003" y="263815"/>
                    <a:pt x="4202884" y="276836"/>
                  </a:cubicBezTo>
                  <a:cubicBezTo>
                    <a:pt x="4210472" y="283475"/>
                    <a:pt x="4219897" y="287684"/>
                    <a:pt x="4228051" y="293614"/>
                  </a:cubicBezTo>
                  <a:cubicBezTo>
                    <a:pt x="4288426" y="337523"/>
                    <a:pt x="4273002" y="338815"/>
                    <a:pt x="4320330" y="352337"/>
                  </a:cubicBezTo>
                  <a:cubicBezTo>
                    <a:pt x="4331416" y="355504"/>
                    <a:pt x="4342701" y="357930"/>
                    <a:pt x="4353886" y="360726"/>
                  </a:cubicBezTo>
                  <a:cubicBezTo>
                    <a:pt x="4367868" y="355133"/>
                    <a:pt x="4384263" y="353588"/>
                    <a:pt x="4395831" y="343948"/>
                  </a:cubicBezTo>
                  <a:cubicBezTo>
                    <a:pt x="4435325" y="311036"/>
                    <a:pt x="4468536" y="271243"/>
                    <a:pt x="4504888" y="234891"/>
                  </a:cubicBezTo>
                  <a:cubicBezTo>
                    <a:pt x="4521666" y="218113"/>
                    <a:pt x="4535479" y="197718"/>
                    <a:pt x="4555222" y="184557"/>
                  </a:cubicBezTo>
                  <a:lnTo>
                    <a:pt x="4580389" y="167780"/>
                  </a:lnTo>
                  <a:cubicBezTo>
                    <a:pt x="4627927" y="170576"/>
                    <a:pt x="4675618" y="171431"/>
                    <a:pt x="4723002" y="176169"/>
                  </a:cubicBezTo>
                  <a:cubicBezTo>
                    <a:pt x="4731801" y="177049"/>
                    <a:pt x="4740260" y="188512"/>
                    <a:pt x="4748169" y="184557"/>
                  </a:cubicBezTo>
                  <a:cubicBezTo>
                    <a:pt x="4760674" y="178304"/>
                    <a:pt x="4762886" y="160291"/>
                    <a:pt x="4773336" y="151002"/>
                  </a:cubicBezTo>
                  <a:cubicBezTo>
                    <a:pt x="4788407" y="137605"/>
                    <a:pt x="4823670" y="117446"/>
                    <a:pt x="4823670" y="117446"/>
                  </a:cubicBezTo>
                  <a:cubicBezTo>
                    <a:pt x="4935288" y="184417"/>
                    <a:pt x="4795780" y="94091"/>
                    <a:pt x="4899171" y="184557"/>
                  </a:cubicBezTo>
                  <a:cubicBezTo>
                    <a:pt x="4908582" y="192792"/>
                    <a:pt x="4922122" y="194707"/>
                    <a:pt x="4932727" y="201335"/>
                  </a:cubicBezTo>
                  <a:cubicBezTo>
                    <a:pt x="4944583" y="208745"/>
                    <a:pt x="4954906" y="218375"/>
                    <a:pt x="4966283" y="226502"/>
                  </a:cubicBezTo>
                  <a:cubicBezTo>
                    <a:pt x="4974487" y="232362"/>
                    <a:pt x="4983060" y="237687"/>
                    <a:pt x="4991449" y="243280"/>
                  </a:cubicBezTo>
                  <a:cubicBezTo>
                    <a:pt x="5013820" y="232095"/>
                    <a:pt x="5036957" y="222326"/>
                    <a:pt x="5058561" y="209724"/>
                  </a:cubicBezTo>
                  <a:cubicBezTo>
                    <a:pt x="5070638" y="202679"/>
                    <a:pt x="5079611" y="190810"/>
                    <a:pt x="5092117" y="184557"/>
                  </a:cubicBezTo>
                  <a:cubicBezTo>
                    <a:pt x="5107935" y="176648"/>
                    <a:pt x="5125673" y="173372"/>
                    <a:pt x="5142451" y="167780"/>
                  </a:cubicBezTo>
                  <a:cubicBezTo>
                    <a:pt x="5190895" y="135484"/>
                    <a:pt x="5160671" y="157137"/>
                    <a:pt x="5134062" y="167780"/>
                  </a:cubicBezTo>
                  <a:cubicBezTo>
                    <a:pt x="5131466" y="168819"/>
                    <a:pt x="5128469" y="167780"/>
                    <a:pt x="5125673" y="16778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9FE6E87B-1ED0-EAE0-05DB-0971B3EF3CD8}"/>
                </a:ext>
              </a:extLst>
            </p:cNvPr>
            <p:cNvSpPr txBox="1"/>
            <p:nvPr/>
          </p:nvSpPr>
          <p:spPr>
            <a:xfrm>
              <a:off x="4998347" y="3463141"/>
              <a:ext cx="626867" cy="304455"/>
            </a:xfrm>
            <a:prstGeom prst="rect">
              <a:avLst/>
            </a:prstGeom>
            <a:noFill/>
          </p:spPr>
          <p:txBody>
            <a:bodyPr wrap="square" rtlCol="0">
              <a:spAutoFit/>
            </a:bodyPr>
            <a:lstStyle/>
            <a:p>
              <a:r>
                <a:rPr lang="en-IE" sz="1350" dirty="0">
                  <a:latin typeface="Arial" panose="020B0604020202020204" pitchFamily="34" charset="0"/>
                  <a:cs typeface="Arial" panose="020B0604020202020204" pitchFamily="34" charset="0"/>
                </a:rPr>
                <a:t>Sp. 2</a:t>
              </a:r>
            </a:p>
          </p:txBody>
        </p:sp>
      </p:grpSp>
      <p:grpSp>
        <p:nvGrpSpPr>
          <p:cNvPr id="11" name="Group 10">
            <a:extLst>
              <a:ext uri="{FF2B5EF4-FFF2-40B4-BE49-F238E27FC236}">
                <a16:creationId xmlns:a16="http://schemas.microsoft.com/office/drawing/2014/main" id="{0B7813CE-C84E-4E04-D116-FF3B647937A4}"/>
              </a:ext>
            </a:extLst>
          </p:cNvPr>
          <p:cNvGrpSpPr/>
          <p:nvPr/>
        </p:nvGrpSpPr>
        <p:grpSpPr>
          <a:xfrm>
            <a:off x="4998347" y="2263764"/>
            <a:ext cx="3850547" cy="871002"/>
            <a:chOff x="4998347" y="2263764"/>
            <a:chExt cx="3850547" cy="871002"/>
          </a:xfrm>
        </p:grpSpPr>
        <p:sp>
          <p:nvSpPr>
            <p:cNvPr id="50" name="Freeform: Shape 21">
              <a:extLst>
                <a:ext uri="{FF2B5EF4-FFF2-40B4-BE49-F238E27FC236}">
                  <a16:creationId xmlns:a16="http://schemas.microsoft.com/office/drawing/2014/main" id="{1E0D2B52-2D2D-7336-1208-182476D153E5}"/>
                </a:ext>
              </a:extLst>
            </p:cNvPr>
            <p:cNvSpPr/>
            <p:nvPr/>
          </p:nvSpPr>
          <p:spPr>
            <a:xfrm>
              <a:off x="4998347" y="2493008"/>
              <a:ext cx="3850547" cy="641758"/>
            </a:xfrm>
            <a:custGeom>
              <a:avLst/>
              <a:gdLst>
                <a:gd name="connsiteX0" fmla="*/ 0 w 5134062"/>
                <a:gd name="connsiteY0" fmla="*/ 578840 h 855677"/>
                <a:gd name="connsiteX1" fmla="*/ 25167 w 5134062"/>
                <a:gd name="connsiteY1" fmla="*/ 528506 h 855677"/>
                <a:gd name="connsiteX2" fmla="*/ 41945 w 5134062"/>
                <a:gd name="connsiteY2" fmla="*/ 486562 h 855677"/>
                <a:gd name="connsiteX3" fmla="*/ 117446 w 5134062"/>
                <a:gd name="connsiteY3" fmla="*/ 411061 h 855677"/>
                <a:gd name="connsiteX4" fmla="*/ 159391 w 5134062"/>
                <a:gd name="connsiteY4" fmla="*/ 360727 h 855677"/>
                <a:gd name="connsiteX5" fmla="*/ 218114 w 5134062"/>
                <a:gd name="connsiteY5" fmla="*/ 285226 h 855677"/>
                <a:gd name="connsiteX6" fmla="*/ 318782 w 5134062"/>
                <a:gd name="connsiteY6" fmla="*/ 192947 h 855677"/>
                <a:gd name="connsiteX7" fmla="*/ 402672 w 5134062"/>
                <a:gd name="connsiteY7" fmla="*/ 117446 h 855677"/>
                <a:gd name="connsiteX8" fmla="*/ 444616 w 5134062"/>
                <a:gd name="connsiteY8" fmla="*/ 176169 h 855677"/>
                <a:gd name="connsiteX9" fmla="*/ 461394 w 5134062"/>
                <a:gd name="connsiteY9" fmla="*/ 226503 h 855677"/>
                <a:gd name="connsiteX10" fmla="*/ 536895 w 5134062"/>
                <a:gd name="connsiteY10" fmla="*/ 360727 h 855677"/>
                <a:gd name="connsiteX11" fmla="*/ 595618 w 5134062"/>
                <a:gd name="connsiteY11" fmla="*/ 427839 h 855677"/>
                <a:gd name="connsiteX12" fmla="*/ 679508 w 5134062"/>
                <a:gd name="connsiteY12" fmla="*/ 343949 h 855677"/>
                <a:gd name="connsiteX13" fmla="*/ 763398 w 5134062"/>
                <a:gd name="connsiteY13" fmla="*/ 260059 h 855677"/>
                <a:gd name="connsiteX14" fmla="*/ 813732 w 5134062"/>
                <a:gd name="connsiteY14" fmla="*/ 218114 h 855677"/>
                <a:gd name="connsiteX15" fmla="*/ 855677 w 5134062"/>
                <a:gd name="connsiteY15" fmla="*/ 167780 h 855677"/>
                <a:gd name="connsiteX16" fmla="*/ 922789 w 5134062"/>
                <a:gd name="connsiteY16" fmla="*/ 100668 h 855677"/>
                <a:gd name="connsiteX17" fmla="*/ 1015068 w 5134062"/>
                <a:gd name="connsiteY17" fmla="*/ 33556 h 855677"/>
                <a:gd name="connsiteX18" fmla="*/ 1040235 w 5134062"/>
                <a:gd name="connsiteY18" fmla="*/ 25167 h 855677"/>
                <a:gd name="connsiteX19" fmla="*/ 1073791 w 5134062"/>
                <a:gd name="connsiteY19" fmla="*/ 0 h 855677"/>
                <a:gd name="connsiteX20" fmla="*/ 1098958 w 5134062"/>
                <a:gd name="connsiteY20" fmla="*/ 25167 h 855677"/>
                <a:gd name="connsiteX21" fmla="*/ 1140903 w 5134062"/>
                <a:gd name="connsiteY21" fmla="*/ 100668 h 855677"/>
                <a:gd name="connsiteX22" fmla="*/ 1166070 w 5134062"/>
                <a:gd name="connsiteY22" fmla="*/ 109057 h 855677"/>
                <a:gd name="connsiteX23" fmla="*/ 1224793 w 5134062"/>
                <a:gd name="connsiteY23" fmla="*/ 151002 h 855677"/>
                <a:gd name="connsiteX24" fmla="*/ 1258349 w 5134062"/>
                <a:gd name="connsiteY24" fmla="*/ 142613 h 855677"/>
                <a:gd name="connsiteX25" fmla="*/ 1275127 w 5134062"/>
                <a:gd name="connsiteY25" fmla="*/ 117446 h 855677"/>
                <a:gd name="connsiteX26" fmla="*/ 1342238 w 5134062"/>
                <a:gd name="connsiteY26" fmla="*/ 83890 h 855677"/>
                <a:gd name="connsiteX27" fmla="*/ 1400961 w 5134062"/>
                <a:gd name="connsiteY27" fmla="*/ 109057 h 855677"/>
                <a:gd name="connsiteX28" fmla="*/ 1518407 w 5134062"/>
                <a:gd name="connsiteY28" fmla="*/ 234892 h 855677"/>
                <a:gd name="connsiteX29" fmla="*/ 1543574 w 5134062"/>
                <a:gd name="connsiteY29" fmla="*/ 260059 h 855677"/>
                <a:gd name="connsiteX30" fmla="*/ 1593908 w 5134062"/>
                <a:gd name="connsiteY30" fmla="*/ 302004 h 855677"/>
                <a:gd name="connsiteX31" fmla="*/ 1627464 w 5134062"/>
                <a:gd name="connsiteY31" fmla="*/ 352338 h 855677"/>
                <a:gd name="connsiteX32" fmla="*/ 1669409 w 5134062"/>
                <a:gd name="connsiteY32" fmla="*/ 444617 h 855677"/>
                <a:gd name="connsiteX33" fmla="*/ 1702965 w 5134062"/>
                <a:gd name="connsiteY33" fmla="*/ 503339 h 855677"/>
                <a:gd name="connsiteX34" fmla="*/ 1761688 w 5134062"/>
                <a:gd name="connsiteY34" fmla="*/ 645952 h 855677"/>
                <a:gd name="connsiteX35" fmla="*/ 1803633 w 5134062"/>
                <a:gd name="connsiteY35" fmla="*/ 713064 h 855677"/>
                <a:gd name="connsiteX36" fmla="*/ 1812022 w 5134062"/>
                <a:gd name="connsiteY36" fmla="*/ 738231 h 855677"/>
                <a:gd name="connsiteX37" fmla="*/ 1837189 w 5134062"/>
                <a:gd name="connsiteY37" fmla="*/ 771787 h 855677"/>
                <a:gd name="connsiteX38" fmla="*/ 1853967 w 5134062"/>
                <a:gd name="connsiteY38" fmla="*/ 796954 h 855677"/>
                <a:gd name="connsiteX39" fmla="*/ 1929468 w 5134062"/>
                <a:gd name="connsiteY39" fmla="*/ 738231 h 855677"/>
                <a:gd name="connsiteX40" fmla="*/ 2030136 w 5134062"/>
                <a:gd name="connsiteY40" fmla="*/ 645952 h 855677"/>
                <a:gd name="connsiteX41" fmla="*/ 2046914 w 5134062"/>
                <a:gd name="connsiteY41" fmla="*/ 620785 h 855677"/>
                <a:gd name="connsiteX42" fmla="*/ 2122415 w 5134062"/>
                <a:gd name="connsiteY42" fmla="*/ 654341 h 855677"/>
                <a:gd name="connsiteX43" fmla="*/ 2189527 w 5134062"/>
                <a:gd name="connsiteY43" fmla="*/ 704675 h 855677"/>
                <a:gd name="connsiteX44" fmla="*/ 2223083 w 5134062"/>
                <a:gd name="connsiteY44" fmla="*/ 713064 h 855677"/>
                <a:gd name="connsiteX45" fmla="*/ 2390862 w 5134062"/>
                <a:gd name="connsiteY45" fmla="*/ 696286 h 855677"/>
                <a:gd name="connsiteX46" fmla="*/ 2432807 w 5134062"/>
                <a:gd name="connsiteY46" fmla="*/ 679508 h 855677"/>
                <a:gd name="connsiteX47" fmla="*/ 2541864 w 5134062"/>
                <a:gd name="connsiteY47" fmla="*/ 687897 h 855677"/>
                <a:gd name="connsiteX48" fmla="*/ 2600587 w 5134062"/>
                <a:gd name="connsiteY48" fmla="*/ 755009 h 855677"/>
                <a:gd name="connsiteX49" fmla="*/ 2676088 w 5134062"/>
                <a:gd name="connsiteY49" fmla="*/ 855677 h 855677"/>
                <a:gd name="connsiteX50" fmla="*/ 2743200 w 5134062"/>
                <a:gd name="connsiteY50" fmla="*/ 847288 h 855677"/>
                <a:gd name="connsiteX51" fmla="*/ 2801923 w 5134062"/>
                <a:gd name="connsiteY51" fmla="*/ 830510 h 855677"/>
                <a:gd name="connsiteX52" fmla="*/ 2978092 w 5134062"/>
                <a:gd name="connsiteY52" fmla="*/ 796954 h 855677"/>
                <a:gd name="connsiteX53" fmla="*/ 3103927 w 5134062"/>
                <a:gd name="connsiteY53" fmla="*/ 771787 h 855677"/>
                <a:gd name="connsiteX54" fmla="*/ 3187816 w 5134062"/>
                <a:gd name="connsiteY54" fmla="*/ 721453 h 855677"/>
                <a:gd name="connsiteX55" fmla="*/ 3229761 w 5134062"/>
                <a:gd name="connsiteY55" fmla="*/ 713064 h 855677"/>
                <a:gd name="connsiteX56" fmla="*/ 3271706 w 5134062"/>
                <a:gd name="connsiteY56" fmla="*/ 729842 h 855677"/>
                <a:gd name="connsiteX57" fmla="*/ 3296873 w 5134062"/>
                <a:gd name="connsiteY57" fmla="*/ 738231 h 855677"/>
                <a:gd name="connsiteX58" fmla="*/ 3330429 w 5134062"/>
                <a:gd name="connsiteY58" fmla="*/ 763398 h 855677"/>
                <a:gd name="connsiteX59" fmla="*/ 3355596 w 5134062"/>
                <a:gd name="connsiteY59" fmla="*/ 780176 h 855677"/>
                <a:gd name="connsiteX60" fmla="*/ 3389152 w 5134062"/>
                <a:gd name="connsiteY60" fmla="*/ 805343 h 855677"/>
                <a:gd name="connsiteX61" fmla="*/ 3473042 w 5134062"/>
                <a:gd name="connsiteY61" fmla="*/ 830510 h 855677"/>
                <a:gd name="connsiteX62" fmla="*/ 3548543 w 5134062"/>
                <a:gd name="connsiteY62" fmla="*/ 805343 h 855677"/>
                <a:gd name="connsiteX63" fmla="*/ 3657600 w 5134062"/>
                <a:gd name="connsiteY63" fmla="*/ 721453 h 855677"/>
                <a:gd name="connsiteX64" fmla="*/ 3716323 w 5134062"/>
                <a:gd name="connsiteY64" fmla="*/ 687897 h 855677"/>
                <a:gd name="connsiteX65" fmla="*/ 3775046 w 5134062"/>
                <a:gd name="connsiteY65" fmla="*/ 637563 h 855677"/>
                <a:gd name="connsiteX66" fmla="*/ 3816991 w 5134062"/>
                <a:gd name="connsiteY66" fmla="*/ 612396 h 855677"/>
                <a:gd name="connsiteX67" fmla="*/ 3842158 w 5134062"/>
                <a:gd name="connsiteY67" fmla="*/ 587229 h 855677"/>
                <a:gd name="connsiteX68" fmla="*/ 3875714 w 5134062"/>
                <a:gd name="connsiteY68" fmla="*/ 570451 h 855677"/>
                <a:gd name="connsiteX69" fmla="*/ 3909270 w 5134062"/>
                <a:gd name="connsiteY69" fmla="*/ 545284 h 855677"/>
                <a:gd name="connsiteX70" fmla="*/ 3993160 w 5134062"/>
                <a:gd name="connsiteY70" fmla="*/ 494951 h 855677"/>
                <a:gd name="connsiteX71" fmla="*/ 4018327 w 5134062"/>
                <a:gd name="connsiteY71" fmla="*/ 478173 h 855677"/>
                <a:gd name="connsiteX72" fmla="*/ 4043494 w 5134062"/>
                <a:gd name="connsiteY72" fmla="*/ 469784 h 855677"/>
                <a:gd name="connsiteX73" fmla="*/ 4194495 w 5134062"/>
                <a:gd name="connsiteY73" fmla="*/ 494951 h 855677"/>
                <a:gd name="connsiteX74" fmla="*/ 4337108 w 5134062"/>
                <a:gd name="connsiteY74" fmla="*/ 469784 h 855677"/>
                <a:gd name="connsiteX75" fmla="*/ 4379053 w 5134062"/>
                <a:gd name="connsiteY75" fmla="*/ 436228 h 855677"/>
                <a:gd name="connsiteX76" fmla="*/ 4412609 w 5134062"/>
                <a:gd name="connsiteY76" fmla="*/ 402672 h 855677"/>
                <a:gd name="connsiteX77" fmla="*/ 4504888 w 5134062"/>
                <a:gd name="connsiteY77" fmla="*/ 352338 h 855677"/>
                <a:gd name="connsiteX78" fmla="*/ 4580389 w 5134062"/>
                <a:gd name="connsiteY78" fmla="*/ 310393 h 855677"/>
                <a:gd name="connsiteX79" fmla="*/ 4613945 w 5134062"/>
                <a:gd name="connsiteY79" fmla="*/ 327171 h 855677"/>
                <a:gd name="connsiteX80" fmla="*/ 4714613 w 5134062"/>
                <a:gd name="connsiteY80" fmla="*/ 402672 h 855677"/>
                <a:gd name="connsiteX81" fmla="*/ 4773336 w 5134062"/>
                <a:gd name="connsiteY81" fmla="*/ 453006 h 855677"/>
                <a:gd name="connsiteX82" fmla="*/ 4806892 w 5134062"/>
                <a:gd name="connsiteY82" fmla="*/ 461395 h 855677"/>
                <a:gd name="connsiteX83" fmla="*/ 4848837 w 5134062"/>
                <a:gd name="connsiteY83" fmla="*/ 436228 h 855677"/>
                <a:gd name="connsiteX84" fmla="*/ 4941116 w 5134062"/>
                <a:gd name="connsiteY84" fmla="*/ 377505 h 855677"/>
                <a:gd name="connsiteX85" fmla="*/ 5016616 w 5134062"/>
                <a:gd name="connsiteY85" fmla="*/ 327171 h 855677"/>
                <a:gd name="connsiteX86" fmla="*/ 5075339 w 5134062"/>
                <a:gd name="connsiteY86" fmla="*/ 285226 h 855677"/>
                <a:gd name="connsiteX87" fmla="*/ 5125673 w 5134062"/>
                <a:gd name="connsiteY87" fmla="*/ 260059 h 855677"/>
                <a:gd name="connsiteX88" fmla="*/ 5134062 w 5134062"/>
                <a:gd name="connsiteY88" fmla="*/ 234892 h 8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134062" h="855677">
                  <a:moveTo>
                    <a:pt x="0" y="578840"/>
                  </a:moveTo>
                  <a:cubicBezTo>
                    <a:pt x="8389" y="562062"/>
                    <a:pt x="17405" y="545583"/>
                    <a:pt x="25167" y="528506"/>
                  </a:cubicBezTo>
                  <a:cubicBezTo>
                    <a:pt x="31398" y="514797"/>
                    <a:pt x="32642" y="498403"/>
                    <a:pt x="41945" y="486562"/>
                  </a:cubicBezTo>
                  <a:cubicBezTo>
                    <a:pt x="63934" y="458576"/>
                    <a:pt x="97703" y="440675"/>
                    <a:pt x="117446" y="411061"/>
                  </a:cubicBezTo>
                  <a:cubicBezTo>
                    <a:pt x="159103" y="348576"/>
                    <a:pt x="105564" y="425320"/>
                    <a:pt x="159391" y="360727"/>
                  </a:cubicBezTo>
                  <a:cubicBezTo>
                    <a:pt x="179802" y="336234"/>
                    <a:pt x="195569" y="307771"/>
                    <a:pt x="218114" y="285226"/>
                  </a:cubicBezTo>
                  <a:cubicBezTo>
                    <a:pt x="334842" y="168498"/>
                    <a:pt x="171310" y="329885"/>
                    <a:pt x="318782" y="192947"/>
                  </a:cubicBezTo>
                  <a:cubicBezTo>
                    <a:pt x="402594" y="115122"/>
                    <a:pt x="347931" y="153940"/>
                    <a:pt x="402672" y="117446"/>
                  </a:cubicBezTo>
                  <a:cubicBezTo>
                    <a:pt x="416653" y="137020"/>
                    <a:pt x="433212" y="154989"/>
                    <a:pt x="444616" y="176169"/>
                  </a:cubicBezTo>
                  <a:cubicBezTo>
                    <a:pt x="453001" y="191741"/>
                    <a:pt x="454592" y="210178"/>
                    <a:pt x="461394" y="226503"/>
                  </a:cubicBezTo>
                  <a:cubicBezTo>
                    <a:pt x="477088" y="264169"/>
                    <a:pt x="518732" y="333482"/>
                    <a:pt x="536895" y="360727"/>
                  </a:cubicBezTo>
                  <a:cubicBezTo>
                    <a:pt x="576044" y="419450"/>
                    <a:pt x="553673" y="399876"/>
                    <a:pt x="595618" y="427839"/>
                  </a:cubicBezTo>
                  <a:lnTo>
                    <a:pt x="679508" y="343949"/>
                  </a:lnTo>
                  <a:cubicBezTo>
                    <a:pt x="707471" y="315986"/>
                    <a:pt x="733018" y="285376"/>
                    <a:pt x="763398" y="260059"/>
                  </a:cubicBezTo>
                  <a:cubicBezTo>
                    <a:pt x="780176" y="246077"/>
                    <a:pt x="798289" y="233557"/>
                    <a:pt x="813732" y="218114"/>
                  </a:cubicBezTo>
                  <a:cubicBezTo>
                    <a:pt x="829175" y="202671"/>
                    <a:pt x="840816" y="183784"/>
                    <a:pt x="855677" y="167780"/>
                  </a:cubicBezTo>
                  <a:cubicBezTo>
                    <a:pt x="877204" y="144597"/>
                    <a:pt x="898485" y="120921"/>
                    <a:pt x="922789" y="100668"/>
                  </a:cubicBezTo>
                  <a:cubicBezTo>
                    <a:pt x="961269" y="68602"/>
                    <a:pt x="972597" y="54791"/>
                    <a:pt x="1015068" y="33556"/>
                  </a:cubicBezTo>
                  <a:cubicBezTo>
                    <a:pt x="1022977" y="29601"/>
                    <a:pt x="1031846" y="27963"/>
                    <a:pt x="1040235" y="25167"/>
                  </a:cubicBezTo>
                  <a:cubicBezTo>
                    <a:pt x="1051420" y="16778"/>
                    <a:pt x="1059809" y="0"/>
                    <a:pt x="1073791" y="0"/>
                  </a:cubicBezTo>
                  <a:cubicBezTo>
                    <a:pt x="1085655" y="0"/>
                    <a:pt x="1092062" y="15513"/>
                    <a:pt x="1098958" y="25167"/>
                  </a:cubicBezTo>
                  <a:cubicBezTo>
                    <a:pt x="1118738" y="52859"/>
                    <a:pt x="1114895" y="74660"/>
                    <a:pt x="1140903" y="100668"/>
                  </a:cubicBezTo>
                  <a:cubicBezTo>
                    <a:pt x="1147156" y="106921"/>
                    <a:pt x="1157681" y="106261"/>
                    <a:pt x="1166070" y="109057"/>
                  </a:cubicBezTo>
                  <a:cubicBezTo>
                    <a:pt x="1182122" y="125109"/>
                    <a:pt x="1199555" y="147847"/>
                    <a:pt x="1224793" y="151002"/>
                  </a:cubicBezTo>
                  <a:cubicBezTo>
                    <a:pt x="1236234" y="152432"/>
                    <a:pt x="1247164" y="145409"/>
                    <a:pt x="1258349" y="142613"/>
                  </a:cubicBezTo>
                  <a:cubicBezTo>
                    <a:pt x="1263942" y="134224"/>
                    <a:pt x="1267472" y="124007"/>
                    <a:pt x="1275127" y="117446"/>
                  </a:cubicBezTo>
                  <a:cubicBezTo>
                    <a:pt x="1300340" y="95835"/>
                    <a:pt x="1314789" y="93040"/>
                    <a:pt x="1342238" y="83890"/>
                  </a:cubicBezTo>
                  <a:cubicBezTo>
                    <a:pt x="1361812" y="92279"/>
                    <a:pt x="1383788" y="96463"/>
                    <a:pt x="1400961" y="109057"/>
                  </a:cubicBezTo>
                  <a:cubicBezTo>
                    <a:pt x="1438860" y="136850"/>
                    <a:pt x="1486145" y="199045"/>
                    <a:pt x="1518407" y="234892"/>
                  </a:cubicBezTo>
                  <a:cubicBezTo>
                    <a:pt x="1526343" y="243710"/>
                    <a:pt x="1534707" y="252177"/>
                    <a:pt x="1543574" y="260059"/>
                  </a:cubicBezTo>
                  <a:cubicBezTo>
                    <a:pt x="1559897" y="274569"/>
                    <a:pt x="1579217" y="285844"/>
                    <a:pt x="1593908" y="302004"/>
                  </a:cubicBezTo>
                  <a:cubicBezTo>
                    <a:pt x="1607472" y="316925"/>
                    <a:pt x="1617460" y="334830"/>
                    <a:pt x="1627464" y="352338"/>
                  </a:cubicBezTo>
                  <a:cubicBezTo>
                    <a:pt x="1701582" y="482045"/>
                    <a:pt x="1640168" y="376388"/>
                    <a:pt x="1669409" y="444617"/>
                  </a:cubicBezTo>
                  <a:cubicBezTo>
                    <a:pt x="1682182" y="474420"/>
                    <a:pt x="1686114" y="478064"/>
                    <a:pt x="1702965" y="503339"/>
                  </a:cubicBezTo>
                  <a:cubicBezTo>
                    <a:pt x="1719983" y="554393"/>
                    <a:pt x="1731408" y="600532"/>
                    <a:pt x="1761688" y="645952"/>
                  </a:cubicBezTo>
                  <a:cubicBezTo>
                    <a:pt x="1774998" y="665916"/>
                    <a:pt x="1793515" y="692828"/>
                    <a:pt x="1803633" y="713064"/>
                  </a:cubicBezTo>
                  <a:cubicBezTo>
                    <a:pt x="1807588" y="720973"/>
                    <a:pt x="1807635" y="730553"/>
                    <a:pt x="1812022" y="738231"/>
                  </a:cubicBezTo>
                  <a:cubicBezTo>
                    <a:pt x="1818959" y="750370"/>
                    <a:pt x="1829062" y="760410"/>
                    <a:pt x="1837189" y="771787"/>
                  </a:cubicBezTo>
                  <a:cubicBezTo>
                    <a:pt x="1843049" y="779991"/>
                    <a:pt x="1848374" y="788565"/>
                    <a:pt x="1853967" y="796954"/>
                  </a:cubicBezTo>
                  <a:lnTo>
                    <a:pt x="1929468" y="738231"/>
                  </a:lnTo>
                  <a:cubicBezTo>
                    <a:pt x="1966600" y="709668"/>
                    <a:pt x="2002315" y="687683"/>
                    <a:pt x="2030136" y="645952"/>
                  </a:cubicBezTo>
                  <a:lnTo>
                    <a:pt x="2046914" y="620785"/>
                  </a:lnTo>
                  <a:cubicBezTo>
                    <a:pt x="2072081" y="631970"/>
                    <a:pt x="2098503" y="640677"/>
                    <a:pt x="2122415" y="654341"/>
                  </a:cubicBezTo>
                  <a:cubicBezTo>
                    <a:pt x="2133355" y="660593"/>
                    <a:pt x="2171354" y="696886"/>
                    <a:pt x="2189527" y="704675"/>
                  </a:cubicBezTo>
                  <a:cubicBezTo>
                    <a:pt x="2200124" y="709217"/>
                    <a:pt x="2211898" y="710268"/>
                    <a:pt x="2223083" y="713064"/>
                  </a:cubicBezTo>
                  <a:cubicBezTo>
                    <a:pt x="2258060" y="710732"/>
                    <a:pt x="2343338" y="710543"/>
                    <a:pt x="2390862" y="696286"/>
                  </a:cubicBezTo>
                  <a:cubicBezTo>
                    <a:pt x="2405286" y="691959"/>
                    <a:pt x="2418825" y="685101"/>
                    <a:pt x="2432807" y="679508"/>
                  </a:cubicBezTo>
                  <a:lnTo>
                    <a:pt x="2541864" y="687897"/>
                  </a:lnTo>
                  <a:cubicBezTo>
                    <a:pt x="2568971" y="700095"/>
                    <a:pt x="2582530" y="731396"/>
                    <a:pt x="2600587" y="755009"/>
                  </a:cubicBezTo>
                  <a:cubicBezTo>
                    <a:pt x="2693074" y="875953"/>
                    <a:pt x="2615581" y="795170"/>
                    <a:pt x="2676088" y="855677"/>
                  </a:cubicBezTo>
                  <a:cubicBezTo>
                    <a:pt x="2698459" y="852881"/>
                    <a:pt x="2721093" y="851709"/>
                    <a:pt x="2743200" y="847288"/>
                  </a:cubicBezTo>
                  <a:cubicBezTo>
                    <a:pt x="2763162" y="843296"/>
                    <a:pt x="2782119" y="835225"/>
                    <a:pt x="2801923" y="830510"/>
                  </a:cubicBezTo>
                  <a:cubicBezTo>
                    <a:pt x="2904508" y="806085"/>
                    <a:pt x="2896622" y="808593"/>
                    <a:pt x="2978092" y="796954"/>
                  </a:cubicBezTo>
                  <a:cubicBezTo>
                    <a:pt x="3052448" y="772169"/>
                    <a:pt x="3010849" y="782129"/>
                    <a:pt x="3103927" y="771787"/>
                  </a:cubicBezTo>
                  <a:cubicBezTo>
                    <a:pt x="3123068" y="759026"/>
                    <a:pt x="3162023" y="730051"/>
                    <a:pt x="3187816" y="721453"/>
                  </a:cubicBezTo>
                  <a:cubicBezTo>
                    <a:pt x="3201343" y="716944"/>
                    <a:pt x="3215779" y="715860"/>
                    <a:pt x="3229761" y="713064"/>
                  </a:cubicBezTo>
                  <a:cubicBezTo>
                    <a:pt x="3243743" y="718657"/>
                    <a:pt x="3257606" y="724555"/>
                    <a:pt x="3271706" y="729842"/>
                  </a:cubicBezTo>
                  <a:cubicBezTo>
                    <a:pt x="3279986" y="732947"/>
                    <a:pt x="3289195" y="733844"/>
                    <a:pt x="3296873" y="738231"/>
                  </a:cubicBezTo>
                  <a:cubicBezTo>
                    <a:pt x="3309012" y="745168"/>
                    <a:pt x="3319052" y="755271"/>
                    <a:pt x="3330429" y="763398"/>
                  </a:cubicBezTo>
                  <a:cubicBezTo>
                    <a:pt x="3338633" y="769258"/>
                    <a:pt x="3347392" y="774316"/>
                    <a:pt x="3355596" y="780176"/>
                  </a:cubicBezTo>
                  <a:cubicBezTo>
                    <a:pt x="3366973" y="788303"/>
                    <a:pt x="3376646" y="799090"/>
                    <a:pt x="3389152" y="805343"/>
                  </a:cubicBezTo>
                  <a:cubicBezTo>
                    <a:pt x="3409576" y="815555"/>
                    <a:pt x="3448958" y="824489"/>
                    <a:pt x="3473042" y="830510"/>
                  </a:cubicBezTo>
                  <a:cubicBezTo>
                    <a:pt x="3498209" y="822121"/>
                    <a:pt x="3524815" y="817207"/>
                    <a:pt x="3548543" y="805343"/>
                  </a:cubicBezTo>
                  <a:cubicBezTo>
                    <a:pt x="3595382" y="781924"/>
                    <a:pt x="3615712" y="750452"/>
                    <a:pt x="3657600" y="721453"/>
                  </a:cubicBezTo>
                  <a:cubicBezTo>
                    <a:pt x="3676136" y="708620"/>
                    <a:pt x="3697303" y="700001"/>
                    <a:pt x="3716323" y="687897"/>
                  </a:cubicBezTo>
                  <a:cubicBezTo>
                    <a:pt x="3807207" y="630062"/>
                    <a:pt x="3699401" y="694296"/>
                    <a:pt x="3775046" y="637563"/>
                  </a:cubicBezTo>
                  <a:cubicBezTo>
                    <a:pt x="3788090" y="627780"/>
                    <a:pt x="3803947" y="622179"/>
                    <a:pt x="3816991" y="612396"/>
                  </a:cubicBezTo>
                  <a:cubicBezTo>
                    <a:pt x="3826482" y="605278"/>
                    <a:pt x="3832504" y="594125"/>
                    <a:pt x="3842158" y="587229"/>
                  </a:cubicBezTo>
                  <a:cubicBezTo>
                    <a:pt x="3852334" y="579960"/>
                    <a:pt x="3865109" y="577079"/>
                    <a:pt x="3875714" y="570451"/>
                  </a:cubicBezTo>
                  <a:cubicBezTo>
                    <a:pt x="3887570" y="563041"/>
                    <a:pt x="3897509" y="552845"/>
                    <a:pt x="3909270" y="545284"/>
                  </a:cubicBezTo>
                  <a:cubicBezTo>
                    <a:pt x="3936701" y="527650"/>
                    <a:pt x="3966027" y="513040"/>
                    <a:pt x="3993160" y="494951"/>
                  </a:cubicBezTo>
                  <a:cubicBezTo>
                    <a:pt x="4001549" y="489358"/>
                    <a:pt x="4009309" y="482682"/>
                    <a:pt x="4018327" y="478173"/>
                  </a:cubicBezTo>
                  <a:cubicBezTo>
                    <a:pt x="4026236" y="474218"/>
                    <a:pt x="4035105" y="472580"/>
                    <a:pt x="4043494" y="469784"/>
                  </a:cubicBezTo>
                  <a:cubicBezTo>
                    <a:pt x="4093828" y="478173"/>
                    <a:pt x="4143492" y="493357"/>
                    <a:pt x="4194495" y="494951"/>
                  </a:cubicBezTo>
                  <a:cubicBezTo>
                    <a:pt x="4260428" y="497011"/>
                    <a:pt x="4287900" y="486187"/>
                    <a:pt x="4337108" y="469784"/>
                  </a:cubicBezTo>
                  <a:cubicBezTo>
                    <a:pt x="4351090" y="458599"/>
                    <a:pt x="4365670" y="448124"/>
                    <a:pt x="4379053" y="436228"/>
                  </a:cubicBezTo>
                  <a:cubicBezTo>
                    <a:pt x="4390876" y="425719"/>
                    <a:pt x="4400123" y="412384"/>
                    <a:pt x="4412609" y="402672"/>
                  </a:cubicBezTo>
                  <a:cubicBezTo>
                    <a:pt x="4437274" y="383488"/>
                    <a:pt x="4478355" y="366810"/>
                    <a:pt x="4504888" y="352338"/>
                  </a:cubicBezTo>
                  <a:cubicBezTo>
                    <a:pt x="4620759" y="289136"/>
                    <a:pt x="4483775" y="358700"/>
                    <a:pt x="4580389" y="310393"/>
                  </a:cubicBezTo>
                  <a:cubicBezTo>
                    <a:pt x="4591574" y="315986"/>
                    <a:pt x="4603222" y="320737"/>
                    <a:pt x="4613945" y="327171"/>
                  </a:cubicBezTo>
                  <a:cubicBezTo>
                    <a:pt x="4654954" y="351777"/>
                    <a:pt x="4678569" y="370633"/>
                    <a:pt x="4714613" y="402672"/>
                  </a:cubicBezTo>
                  <a:cubicBezTo>
                    <a:pt x="4736200" y="421861"/>
                    <a:pt x="4746159" y="439417"/>
                    <a:pt x="4773336" y="453006"/>
                  </a:cubicBezTo>
                  <a:cubicBezTo>
                    <a:pt x="4783648" y="458162"/>
                    <a:pt x="4795707" y="458599"/>
                    <a:pt x="4806892" y="461395"/>
                  </a:cubicBezTo>
                  <a:cubicBezTo>
                    <a:pt x="4820874" y="453006"/>
                    <a:pt x="4835431" y="445509"/>
                    <a:pt x="4848837" y="436228"/>
                  </a:cubicBezTo>
                  <a:cubicBezTo>
                    <a:pt x="4934946" y="376614"/>
                    <a:pt x="4885650" y="395994"/>
                    <a:pt x="4941116" y="377505"/>
                  </a:cubicBezTo>
                  <a:cubicBezTo>
                    <a:pt x="5006141" y="312480"/>
                    <a:pt x="4940164" y="369645"/>
                    <a:pt x="5016616" y="327171"/>
                  </a:cubicBezTo>
                  <a:cubicBezTo>
                    <a:pt x="5050811" y="308174"/>
                    <a:pt x="5043894" y="300948"/>
                    <a:pt x="5075339" y="285226"/>
                  </a:cubicBezTo>
                  <a:cubicBezTo>
                    <a:pt x="5144803" y="250494"/>
                    <a:pt x="5053548" y="308142"/>
                    <a:pt x="5125673" y="260059"/>
                  </a:cubicBezTo>
                  <a:lnTo>
                    <a:pt x="5134062" y="234892"/>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A3DF1D90-1485-285C-2D49-6297B2A166B9}"/>
                </a:ext>
              </a:extLst>
            </p:cNvPr>
            <p:cNvSpPr txBox="1"/>
            <p:nvPr/>
          </p:nvSpPr>
          <p:spPr>
            <a:xfrm>
              <a:off x="5004638" y="2263764"/>
              <a:ext cx="626867" cy="304455"/>
            </a:xfrm>
            <a:prstGeom prst="rect">
              <a:avLst/>
            </a:prstGeom>
            <a:noFill/>
          </p:spPr>
          <p:txBody>
            <a:bodyPr wrap="square" rtlCol="0">
              <a:spAutoFit/>
            </a:bodyPr>
            <a:lstStyle/>
            <a:p>
              <a:r>
                <a:rPr lang="en-IE" sz="1350" dirty="0">
                  <a:latin typeface="Arial" panose="020B0604020202020204" pitchFamily="34" charset="0"/>
                  <a:cs typeface="Arial" panose="020B0604020202020204" pitchFamily="34" charset="0"/>
                </a:rPr>
                <a:t>Sp. 3</a:t>
              </a:r>
            </a:p>
          </p:txBody>
        </p:sp>
      </p:grpSp>
      <p:sp>
        <p:nvSpPr>
          <p:cNvPr id="45" name="Rectangle 44">
            <a:extLst>
              <a:ext uri="{FF2B5EF4-FFF2-40B4-BE49-F238E27FC236}">
                <a16:creationId xmlns:a16="http://schemas.microsoft.com/office/drawing/2014/main" id="{15928870-9C50-7421-E73B-0656EB45F3A0}"/>
              </a:ext>
            </a:extLst>
          </p:cNvPr>
          <p:cNvSpPr/>
          <p:nvPr/>
        </p:nvSpPr>
        <p:spPr>
          <a:xfrm>
            <a:off x="4992056" y="2264594"/>
            <a:ext cx="3856838" cy="96262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118DA795-33E2-610C-E984-6CD1503FCFD6}"/>
              </a:ext>
            </a:extLst>
          </p:cNvPr>
          <p:cNvSpPr/>
          <p:nvPr/>
        </p:nvSpPr>
        <p:spPr>
          <a:xfrm>
            <a:off x="4992055" y="4676672"/>
            <a:ext cx="3856838" cy="96262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CF1E55E9-A728-4DEC-208E-1D58F54E6055}"/>
              </a:ext>
            </a:extLst>
          </p:cNvPr>
          <p:cNvSpPr/>
          <p:nvPr/>
        </p:nvSpPr>
        <p:spPr>
          <a:xfrm>
            <a:off x="4992056" y="3450397"/>
            <a:ext cx="3856838" cy="96262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2CB95B6-7FDD-BD6B-78FC-6F6EC7F44213}"/>
              </a:ext>
            </a:extLst>
          </p:cNvPr>
          <p:cNvSpPr txBox="1"/>
          <p:nvPr/>
        </p:nvSpPr>
        <p:spPr>
          <a:xfrm rot="16200000">
            <a:off x="3042542" y="3791388"/>
            <a:ext cx="3393802" cy="338554"/>
          </a:xfrm>
          <a:prstGeom prst="rect">
            <a:avLst/>
          </a:prstGeom>
          <a:noFill/>
        </p:spPr>
        <p:txBody>
          <a:bodyPr wrap="square" rtlCol="0">
            <a:spAutoFit/>
          </a:bodyPr>
          <a:lstStyle/>
          <a:p>
            <a:pPr algn="ctr"/>
            <a:r>
              <a:rPr lang="en-IE" sz="1600" dirty="0">
                <a:latin typeface="Arial" panose="020B0604020202020204" pitchFamily="34" charset="0"/>
                <a:cs typeface="Arial" panose="020B0604020202020204" pitchFamily="34" charset="0"/>
              </a:rPr>
              <a:t>Population Size</a:t>
            </a:r>
          </a:p>
        </p:txBody>
      </p:sp>
      <p:sp>
        <p:nvSpPr>
          <p:cNvPr id="13" name="Rectangle 12">
            <a:extLst>
              <a:ext uri="{FF2B5EF4-FFF2-40B4-BE49-F238E27FC236}">
                <a16:creationId xmlns:a16="http://schemas.microsoft.com/office/drawing/2014/main" id="{53605663-6559-99C3-FAD8-BF71A2899360}"/>
              </a:ext>
            </a:extLst>
          </p:cNvPr>
          <p:cNvSpPr/>
          <p:nvPr/>
        </p:nvSpPr>
        <p:spPr>
          <a:xfrm>
            <a:off x="1046831" y="2552759"/>
            <a:ext cx="828551" cy="2487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0" name="Rectangle 59">
            <a:extLst>
              <a:ext uri="{FF2B5EF4-FFF2-40B4-BE49-F238E27FC236}">
                <a16:creationId xmlns:a16="http://schemas.microsoft.com/office/drawing/2014/main" id="{193445D0-DD72-CD6E-E500-083C29E0A532}"/>
              </a:ext>
            </a:extLst>
          </p:cNvPr>
          <p:cNvSpPr/>
          <p:nvPr/>
        </p:nvSpPr>
        <p:spPr>
          <a:xfrm>
            <a:off x="1787250" y="2331185"/>
            <a:ext cx="2514868" cy="2379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1" name="TextBox 60">
            <a:extLst>
              <a:ext uri="{FF2B5EF4-FFF2-40B4-BE49-F238E27FC236}">
                <a16:creationId xmlns:a16="http://schemas.microsoft.com/office/drawing/2014/main" id="{B272C120-1B9E-6E8D-641A-682001B98CC5}"/>
              </a:ext>
            </a:extLst>
          </p:cNvPr>
          <p:cNvSpPr txBox="1"/>
          <p:nvPr/>
        </p:nvSpPr>
        <p:spPr>
          <a:xfrm>
            <a:off x="251140" y="883788"/>
            <a:ext cx="7607400" cy="1015663"/>
          </a:xfrm>
          <a:prstGeom prst="rect">
            <a:avLst/>
          </a:prstGeom>
          <a:noFill/>
        </p:spPr>
        <p:txBody>
          <a:bodyPr wrap="square" rtlCol="0">
            <a:spAutoFit/>
          </a:bodyPr>
          <a:lstStyle/>
          <a:p>
            <a:r>
              <a:rPr lang="en-JP" sz="2000" u="sng" dirty="0">
                <a:latin typeface="Arial" panose="020B0604020202020204" pitchFamily="34" charset="0"/>
                <a:cs typeface="Arial" panose="020B0604020202020204" pitchFamily="34" charset="0"/>
              </a:rPr>
              <a:t>Portfolio effect/ compensatory dynamics/ community asynchrony:</a:t>
            </a:r>
            <a:endParaRPr lang="en-JP" sz="2000" dirty="0">
              <a:latin typeface="Arial" panose="020B0604020202020204" pitchFamily="34" charset="0"/>
              <a:cs typeface="Arial" panose="020B0604020202020204" pitchFamily="34" charset="0"/>
            </a:endParaRPr>
          </a:p>
          <a:p>
            <a:r>
              <a:rPr lang="en-JP" sz="2000" dirty="0">
                <a:latin typeface="Arial" panose="020B0604020202020204" pitchFamily="34" charset="0"/>
                <a:cs typeface="Arial" panose="020B0604020202020204" pitchFamily="34" charset="0"/>
              </a:rPr>
              <a:t>In </a:t>
            </a:r>
            <a:r>
              <a:rPr lang="en-JP" sz="2000" b="1" dirty="0">
                <a:solidFill>
                  <a:srgbClr val="BDDF26"/>
                </a:solidFill>
                <a:latin typeface="Arial" panose="020B0604020202020204" pitchFamily="34" charset="0"/>
                <a:cs typeface="Arial" panose="020B0604020202020204" pitchFamily="34" charset="0"/>
              </a:rPr>
              <a:t>diverse communities</a:t>
            </a:r>
            <a:r>
              <a:rPr lang="en-JP" sz="2000" dirty="0">
                <a:latin typeface="Arial" panose="020B0604020202020204" pitchFamily="34" charset="0"/>
                <a:cs typeface="Arial" panose="020B0604020202020204" pitchFamily="34" charset="0"/>
              </a:rPr>
              <a:t>, declines of one species </a:t>
            </a:r>
            <a:r>
              <a:rPr lang="en-JP" sz="2000" b="1" dirty="0">
                <a:solidFill>
                  <a:srgbClr val="BDDF26"/>
                </a:solidFill>
                <a:latin typeface="Arial" panose="020B0604020202020204" pitchFamily="34" charset="0"/>
                <a:cs typeface="Arial" panose="020B0604020202020204" pitchFamily="34" charset="0"/>
              </a:rPr>
              <a:t>more likely to </a:t>
            </a:r>
          </a:p>
          <a:p>
            <a:r>
              <a:rPr lang="en-JP" sz="2000" b="1" dirty="0">
                <a:solidFill>
                  <a:srgbClr val="BDDF26"/>
                </a:solidFill>
                <a:latin typeface="Arial" panose="020B0604020202020204" pitchFamily="34" charset="0"/>
                <a:cs typeface="Arial" panose="020B0604020202020204" pitchFamily="34" charset="0"/>
              </a:rPr>
              <a:t>be offset</a:t>
            </a:r>
            <a:r>
              <a:rPr lang="en-JP" sz="2000" dirty="0">
                <a:latin typeface="Arial" panose="020B0604020202020204" pitchFamily="34" charset="0"/>
                <a:cs typeface="Arial" panose="020B0604020202020204" pitchFamily="34" charset="0"/>
              </a:rPr>
              <a:t> by neutral/positive responses of others.</a:t>
            </a:r>
            <a:endParaRPr lang="en-JP" sz="2000" i="1" dirty="0">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F692EC72-FCC6-B694-BF6D-D91D28B5491D}"/>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arallelogram 2">
            <a:extLst>
              <a:ext uri="{FF2B5EF4-FFF2-40B4-BE49-F238E27FC236}">
                <a16:creationId xmlns:a16="http://schemas.microsoft.com/office/drawing/2014/main" id="{8006430C-4824-882B-9B41-25912BA39986}"/>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54569CB-9E44-6626-C228-78823B5B0C2A}"/>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5" name="Picture 4">
            <a:extLst>
              <a:ext uri="{FF2B5EF4-FFF2-40B4-BE49-F238E27FC236}">
                <a16:creationId xmlns:a16="http://schemas.microsoft.com/office/drawing/2014/main" id="{B995DBD4-6237-5EB3-F399-624C7015137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6" name="Picture 5">
            <a:extLst>
              <a:ext uri="{FF2B5EF4-FFF2-40B4-BE49-F238E27FC236}">
                <a16:creationId xmlns:a16="http://schemas.microsoft.com/office/drawing/2014/main" id="{7493E5D7-24BA-50E8-6BF8-673AFE5A4FF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54FB6980-9EB7-0ED6-DBAD-154F9C6B52B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8" name="TextBox 7">
            <a:extLst>
              <a:ext uri="{FF2B5EF4-FFF2-40B4-BE49-F238E27FC236}">
                <a16:creationId xmlns:a16="http://schemas.microsoft.com/office/drawing/2014/main" id="{5FD740CF-9247-6632-AFF4-96CE401BBAB8}"/>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82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F0B9C11-E445-5849-93DF-F778C8E442C4}"/>
              </a:ext>
            </a:extLst>
          </p:cNvPr>
          <p:cNvSpPr txBox="1"/>
          <p:nvPr/>
        </p:nvSpPr>
        <p:spPr>
          <a:xfrm>
            <a:off x="1" y="4751609"/>
            <a:ext cx="9143999" cy="954107"/>
          </a:xfrm>
          <a:prstGeom prst="rect">
            <a:avLst/>
          </a:prstGeom>
          <a:noFill/>
        </p:spPr>
        <p:txBody>
          <a:bodyPr wrap="square" rtlCol="0">
            <a:spAutoFit/>
          </a:bodyPr>
          <a:lstStyle/>
          <a:p>
            <a:pPr algn="ctr"/>
            <a:r>
              <a:rPr lang="en-GB" sz="2800" dirty="0">
                <a:latin typeface="Arial" panose="020B0604020202020204" pitchFamily="34" charset="0"/>
                <a:cs typeface="Arial" panose="020B0604020202020204" pitchFamily="34" charset="0"/>
              </a:rPr>
              <a:t>Is there a </a:t>
            </a:r>
            <a:r>
              <a:rPr lang="en-GB" sz="2800" b="1" i="1" dirty="0">
                <a:solidFill>
                  <a:srgbClr val="FFC000"/>
                </a:solidFill>
                <a:latin typeface="Arial" panose="020B0604020202020204" pitchFamily="34" charset="0"/>
                <a:cs typeface="Arial" panose="020B0604020202020204" pitchFamily="34" charset="0"/>
              </a:rPr>
              <a:t>unifying framework </a:t>
            </a:r>
            <a:r>
              <a:rPr lang="en-GB" sz="2800" dirty="0">
                <a:latin typeface="Arial" panose="020B0604020202020204" pitchFamily="34" charset="0"/>
                <a:cs typeface="Arial" panose="020B0604020202020204" pitchFamily="34" charset="0"/>
              </a:rPr>
              <a:t>to capture the processes underlying the </a:t>
            </a:r>
            <a:r>
              <a:rPr lang="en-GB" sz="2800" b="1" dirty="0">
                <a:latin typeface="Arial" panose="020B0604020202020204" pitchFamily="34" charset="0"/>
                <a:cs typeface="Arial" panose="020B0604020202020204" pitchFamily="34" charset="0"/>
              </a:rPr>
              <a:t>Insurance Effect </a:t>
            </a:r>
            <a:r>
              <a:rPr lang="en-GB" sz="2800" dirty="0">
                <a:latin typeface="Arial" panose="020B0604020202020204" pitchFamily="34" charset="0"/>
                <a:cs typeface="Arial" panose="020B0604020202020204" pitchFamily="34" charset="0"/>
              </a:rPr>
              <a:t>of biodiversity?</a:t>
            </a:r>
          </a:p>
        </p:txBody>
      </p:sp>
      <p:sp>
        <p:nvSpPr>
          <p:cNvPr id="22" name="TextBox 21">
            <a:extLst>
              <a:ext uri="{FF2B5EF4-FFF2-40B4-BE49-F238E27FC236}">
                <a16:creationId xmlns:a16="http://schemas.microsoft.com/office/drawing/2014/main" id="{A3C1664B-6394-7F43-A19F-C6C79214AD2E}"/>
              </a:ext>
            </a:extLst>
          </p:cNvPr>
          <p:cNvSpPr txBox="1"/>
          <p:nvPr/>
        </p:nvSpPr>
        <p:spPr>
          <a:xfrm>
            <a:off x="6640191" y="5903424"/>
            <a:ext cx="2502096" cy="307777"/>
          </a:xfrm>
          <a:prstGeom prst="rect">
            <a:avLst/>
          </a:prstGeom>
          <a:noFill/>
        </p:spPr>
        <p:txBody>
          <a:bodyPr wrap="none" rtlCol="0">
            <a:spAutoFit/>
          </a:bodyPr>
          <a:lstStyle/>
          <a:p>
            <a:pPr algn="r"/>
            <a:r>
              <a:rPr lang="en-GB" sz="1400" dirty="0" err="1">
                <a:latin typeface="Arial" panose="020B0604020202020204" pitchFamily="34" charset="0"/>
                <a:cs typeface="Arial" panose="020B0604020202020204" pitchFamily="34" charset="0"/>
              </a:rPr>
              <a:t>Yachi</a:t>
            </a:r>
            <a:r>
              <a:rPr lang="en-GB" sz="1400" dirty="0">
                <a:latin typeface="Arial" panose="020B0604020202020204" pitchFamily="34" charset="0"/>
                <a:cs typeface="Arial" panose="020B0604020202020204" pitchFamily="34" charset="0"/>
              </a:rPr>
              <a:t> &amp; Loreau (1999) </a:t>
            </a:r>
            <a:r>
              <a:rPr lang="en-GB" sz="1400" i="1" dirty="0">
                <a:latin typeface="Arial" panose="020B0604020202020204" pitchFamily="34" charset="0"/>
                <a:cs typeface="Arial" panose="020B0604020202020204" pitchFamily="34" charset="0"/>
              </a:rPr>
              <a:t>PNAS</a:t>
            </a:r>
          </a:p>
        </p:txBody>
      </p:sp>
      <p:grpSp>
        <p:nvGrpSpPr>
          <p:cNvPr id="6" name="Group 5">
            <a:extLst>
              <a:ext uri="{FF2B5EF4-FFF2-40B4-BE49-F238E27FC236}">
                <a16:creationId xmlns:a16="http://schemas.microsoft.com/office/drawing/2014/main" id="{0D38E69D-8C4D-924E-82D5-A1A74462F337}"/>
              </a:ext>
            </a:extLst>
          </p:cNvPr>
          <p:cNvGrpSpPr/>
          <p:nvPr/>
        </p:nvGrpSpPr>
        <p:grpSpPr>
          <a:xfrm>
            <a:off x="241006" y="204708"/>
            <a:ext cx="6875580" cy="4371718"/>
            <a:chOff x="241006" y="204708"/>
            <a:chExt cx="6875580" cy="4371718"/>
          </a:xfrm>
        </p:grpSpPr>
        <p:pic>
          <p:nvPicPr>
            <p:cNvPr id="21" name="Picture 20" descr="Diagram&#10;&#10;Description automatically generated">
              <a:extLst>
                <a:ext uri="{FF2B5EF4-FFF2-40B4-BE49-F238E27FC236}">
                  <a16:creationId xmlns:a16="http://schemas.microsoft.com/office/drawing/2014/main" id="{993BA270-20C8-6544-BB83-68B8FDA678A6}"/>
                </a:ext>
              </a:extLst>
            </p:cNvPr>
            <p:cNvPicPr>
              <a:picLocks noChangeAspect="1"/>
            </p:cNvPicPr>
            <p:nvPr/>
          </p:nvPicPr>
          <p:blipFill>
            <a:blip r:embed="rId3"/>
            <a:stretch>
              <a:fillRect/>
            </a:stretch>
          </p:blipFill>
          <p:spPr>
            <a:xfrm>
              <a:off x="241006" y="204708"/>
              <a:ext cx="6875580" cy="4371718"/>
            </a:xfrm>
            <a:prstGeom prst="rect">
              <a:avLst/>
            </a:prstGeom>
          </p:spPr>
        </p:pic>
        <p:sp>
          <p:nvSpPr>
            <p:cNvPr id="32" name="Rectangle 31">
              <a:extLst>
                <a:ext uri="{FF2B5EF4-FFF2-40B4-BE49-F238E27FC236}">
                  <a16:creationId xmlns:a16="http://schemas.microsoft.com/office/drawing/2014/main" id="{3099CD0C-DA1B-6B42-A44C-5AC21B57B639}"/>
                </a:ext>
              </a:extLst>
            </p:cNvPr>
            <p:cNvSpPr/>
            <p:nvPr/>
          </p:nvSpPr>
          <p:spPr>
            <a:xfrm rot="5400000">
              <a:off x="5418078" y="-95417"/>
              <a:ext cx="208413" cy="1043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80454C2-7C3B-CF47-A0E5-0129B1A107BE}"/>
                </a:ext>
              </a:extLst>
            </p:cNvPr>
            <p:cNvSpPr/>
            <p:nvPr/>
          </p:nvSpPr>
          <p:spPr>
            <a:xfrm rot="5400000">
              <a:off x="2233303" y="-82537"/>
              <a:ext cx="208413" cy="1043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B9EC96E4-2FC5-0341-AF60-4FF2A5079BAA}"/>
                </a:ext>
              </a:extLst>
            </p:cNvPr>
            <p:cNvSpPr/>
            <p:nvPr/>
          </p:nvSpPr>
          <p:spPr>
            <a:xfrm rot="5400000">
              <a:off x="2193571" y="1836353"/>
              <a:ext cx="287882" cy="1043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1A3C52FB-61D7-A14D-B08F-95EF9D151345}"/>
                </a:ext>
              </a:extLst>
            </p:cNvPr>
            <p:cNvSpPr/>
            <p:nvPr/>
          </p:nvSpPr>
          <p:spPr>
            <a:xfrm rot="5400000">
              <a:off x="5378343" y="1834378"/>
              <a:ext cx="287882" cy="1043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DAAF4AE0-C616-2941-B8D6-ADCAADDBA51D}"/>
                </a:ext>
              </a:extLst>
            </p:cNvPr>
            <p:cNvSpPr/>
            <p:nvPr/>
          </p:nvSpPr>
          <p:spPr>
            <a:xfrm rot="5400000">
              <a:off x="3610250" y="3885184"/>
              <a:ext cx="287882" cy="1043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3DFE9F5-FE44-084B-A8E4-5F1B6088E7F6}"/>
                </a:ext>
              </a:extLst>
            </p:cNvPr>
            <p:cNvSpPr/>
            <p:nvPr/>
          </p:nvSpPr>
          <p:spPr>
            <a:xfrm>
              <a:off x="288734" y="1184856"/>
              <a:ext cx="338555" cy="22441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1AEF0A0-F2B7-1B41-A5E1-9DA603596E97}"/>
                </a:ext>
              </a:extLst>
            </p:cNvPr>
            <p:cNvSpPr txBox="1"/>
            <p:nvPr/>
          </p:nvSpPr>
          <p:spPr>
            <a:xfrm>
              <a:off x="1197734" y="243345"/>
              <a:ext cx="2279559"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1 species</a:t>
              </a:r>
            </a:p>
          </p:txBody>
        </p:sp>
        <p:sp>
          <p:nvSpPr>
            <p:cNvPr id="23" name="TextBox 22">
              <a:extLst>
                <a:ext uri="{FF2B5EF4-FFF2-40B4-BE49-F238E27FC236}">
                  <a16:creationId xmlns:a16="http://schemas.microsoft.com/office/drawing/2014/main" id="{08F5DBB3-C563-E84E-9B31-05F1EF83B502}"/>
                </a:ext>
              </a:extLst>
            </p:cNvPr>
            <p:cNvSpPr txBox="1"/>
            <p:nvPr/>
          </p:nvSpPr>
          <p:spPr>
            <a:xfrm>
              <a:off x="4382507" y="243345"/>
              <a:ext cx="2279559"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2 species</a:t>
              </a:r>
            </a:p>
          </p:txBody>
        </p:sp>
        <p:sp>
          <p:nvSpPr>
            <p:cNvPr id="24" name="TextBox 23">
              <a:extLst>
                <a:ext uri="{FF2B5EF4-FFF2-40B4-BE49-F238E27FC236}">
                  <a16:creationId xmlns:a16="http://schemas.microsoft.com/office/drawing/2014/main" id="{9357F4FC-36EC-C649-9E80-6A2EC23A774F}"/>
                </a:ext>
              </a:extLst>
            </p:cNvPr>
            <p:cNvSpPr txBox="1"/>
            <p:nvPr/>
          </p:nvSpPr>
          <p:spPr>
            <a:xfrm>
              <a:off x="1197734" y="2201971"/>
              <a:ext cx="2279559"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10 species</a:t>
              </a:r>
            </a:p>
          </p:txBody>
        </p:sp>
        <p:sp>
          <p:nvSpPr>
            <p:cNvPr id="25" name="TextBox 24">
              <a:extLst>
                <a:ext uri="{FF2B5EF4-FFF2-40B4-BE49-F238E27FC236}">
                  <a16:creationId xmlns:a16="http://schemas.microsoft.com/office/drawing/2014/main" id="{EC9BCD4F-7AB1-B84F-8AF8-DC2F10A5746E}"/>
                </a:ext>
              </a:extLst>
            </p:cNvPr>
            <p:cNvSpPr txBox="1"/>
            <p:nvPr/>
          </p:nvSpPr>
          <p:spPr>
            <a:xfrm>
              <a:off x="4382506" y="2201971"/>
              <a:ext cx="2279559"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100 species</a:t>
              </a:r>
            </a:p>
          </p:txBody>
        </p:sp>
        <p:sp>
          <p:nvSpPr>
            <p:cNvPr id="26" name="TextBox 25">
              <a:extLst>
                <a:ext uri="{FF2B5EF4-FFF2-40B4-BE49-F238E27FC236}">
                  <a16:creationId xmlns:a16="http://schemas.microsoft.com/office/drawing/2014/main" id="{1509BB8B-FC31-DF43-B5FA-1FD8B4051FDF}"/>
                </a:ext>
              </a:extLst>
            </p:cNvPr>
            <p:cNvSpPr txBox="1"/>
            <p:nvPr/>
          </p:nvSpPr>
          <p:spPr>
            <a:xfrm rot="16200000">
              <a:off x="-1532451" y="2064530"/>
              <a:ext cx="3980925"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Simulated productivity</a:t>
              </a:r>
            </a:p>
          </p:txBody>
        </p:sp>
        <p:sp>
          <p:nvSpPr>
            <p:cNvPr id="27" name="TextBox 26">
              <a:extLst>
                <a:ext uri="{FF2B5EF4-FFF2-40B4-BE49-F238E27FC236}">
                  <a16:creationId xmlns:a16="http://schemas.microsoft.com/office/drawing/2014/main" id="{DFED3E5A-A3CE-6145-8466-C4B5EC06FD3E}"/>
                </a:ext>
              </a:extLst>
            </p:cNvPr>
            <p:cNvSpPr txBox="1"/>
            <p:nvPr/>
          </p:nvSpPr>
          <p:spPr>
            <a:xfrm>
              <a:off x="675017" y="4212163"/>
              <a:ext cx="6343969" cy="338554"/>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Time</a:t>
              </a:r>
            </a:p>
          </p:txBody>
        </p:sp>
      </p:grpSp>
      <p:cxnSp>
        <p:nvCxnSpPr>
          <p:cNvPr id="8" name="Straight Arrow Connector 7">
            <a:extLst>
              <a:ext uri="{FF2B5EF4-FFF2-40B4-BE49-F238E27FC236}">
                <a16:creationId xmlns:a16="http://schemas.microsoft.com/office/drawing/2014/main" id="{410418DB-6C96-A944-89FE-5B0A5561883D}"/>
              </a:ext>
            </a:extLst>
          </p:cNvPr>
          <p:cNvCxnSpPr/>
          <p:nvPr/>
        </p:nvCxnSpPr>
        <p:spPr>
          <a:xfrm>
            <a:off x="3657600" y="2540525"/>
            <a:ext cx="0" cy="497143"/>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4CC3195-ED9F-569E-01C3-7D8702B3C93F}"/>
              </a:ext>
            </a:extLst>
          </p:cNvPr>
          <p:cNvSpPr txBox="1"/>
          <p:nvPr/>
        </p:nvSpPr>
        <p:spPr>
          <a:xfrm>
            <a:off x="1282572" y="3296343"/>
            <a:ext cx="2109873" cy="400110"/>
          </a:xfrm>
          <a:prstGeom prst="rect">
            <a:avLst/>
          </a:prstGeom>
          <a:noFill/>
        </p:spPr>
        <p:txBody>
          <a:bodyPr wrap="none" rtlCol="0">
            <a:spAutoFit/>
          </a:bodyPr>
          <a:lstStyle/>
          <a:p>
            <a:r>
              <a:rPr lang="en-JP" sz="2000" dirty="0">
                <a:solidFill>
                  <a:srgbClr val="FFC000"/>
                </a:solidFill>
                <a:latin typeface="Arial" panose="020B0604020202020204" pitchFamily="34" charset="0"/>
                <a:cs typeface="Arial" panose="020B0604020202020204" pitchFamily="34" charset="0"/>
              </a:rPr>
              <a:t>Diversity-stability</a:t>
            </a:r>
          </a:p>
        </p:txBody>
      </p:sp>
      <p:cxnSp>
        <p:nvCxnSpPr>
          <p:cNvPr id="3" name="Straight Connector 2">
            <a:extLst>
              <a:ext uri="{FF2B5EF4-FFF2-40B4-BE49-F238E27FC236}">
                <a16:creationId xmlns:a16="http://schemas.microsoft.com/office/drawing/2014/main" id="{2933DB54-FBF7-976B-B0BD-156C449DD1F8}"/>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arallelogram 3">
            <a:extLst>
              <a:ext uri="{FF2B5EF4-FFF2-40B4-BE49-F238E27FC236}">
                <a16:creationId xmlns:a16="http://schemas.microsoft.com/office/drawing/2014/main" id="{83988212-57FE-0EB1-7672-BDE5F91F9065}"/>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058BA2E-C0A9-F192-A8D2-D490BBB6ECD0}"/>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9" name="Picture 8">
            <a:extLst>
              <a:ext uri="{FF2B5EF4-FFF2-40B4-BE49-F238E27FC236}">
                <a16:creationId xmlns:a16="http://schemas.microsoft.com/office/drawing/2014/main" id="{B3A1BE4A-69C2-B50A-CAE2-E2A69841727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10" name="Picture 9">
            <a:extLst>
              <a:ext uri="{FF2B5EF4-FFF2-40B4-BE49-F238E27FC236}">
                <a16:creationId xmlns:a16="http://schemas.microsoft.com/office/drawing/2014/main" id="{7C8FA421-5AA3-4B6B-E07A-6C29A1B1D67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8523BFDC-74E9-9653-49EC-A90191EB1EC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12" name="TextBox 11">
            <a:extLst>
              <a:ext uri="{FF2B5EF4-FFF2-40B4-BE49-F238E27FC236}">
                <a16:creationId xmlns:a16="http://schemas.microsoft.com/office/drawing/2014/main" id="{C786BB23-F2C0-041E-72B9-529C07ED4854}"/>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110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523067-A099-ED7C-D556-F61B1526A847}"/>
              </a:ext>
            </a:extLst>
          </p:cNvPr>
          <p:cNvSpPr txBox="1"/>
          <p:nvPr/>
        </p:nvSpPr>
        <p:spPr>
          <a:xfrm>
            <a:off x="678514" y="2085233"/>
            <a:ext cx="8033817" cy="954107"/>
          </a:xfrm>
          <a:prstGeom prst="rect">
            <a:avLst/>
          </a:prstGeom>
          <a:noFill/>
        </p:spPr>
        <p:txBody>
          <a:bodyPr wrap="square">
            <a:spAutoFit/>
          </a:bodyPr>
          <a:lstStyle/>
          <a:p>
            <a:r>
              <a:rPr lang="en-GB" sz="2800" dirty="0">
                <a:effectLst/>
                <a:latin typeface="Arial" panose="020B0604020202020204" pitchFamily="34" charset="0"/>
                <a:ea typeface="Yu Mincho" panose="02020400000000000000" pitchFamily="18" charset="-128"/>
                <a:cs typeface="Arial" panose="020B0604020202020204" pitchFamily="34" charset="0"/>
              </a:rPr>
              <a:t>“</a:t>
            </a:r>
            <a:r>
              <a:rPr lang="en-GB" sz="2800" i="1" dirty="0">
                <a:effectLst/>
                <a:latin typeface="Arial" panose="020B0604020202020204" pitchFamily="34" charset="0"/>
                <a:ea typeface="Yu Mincho" panose="02020400000000000000" pitchFamily="18" charset="-128"/>
                <a:cs typeface="Arial" panose="020B0604020202020204" pitchFamily="34" charset="0"/>
              </a:rPr>
              <a:t>…the </a:t>
            </a:r>
            <a:r>
              <a:rPr lang="en-GB" sz="2800" b="1" i="1" dirty="0">
                <a:solidFill>
                  <a:srgbClr val="FFC000"/>
                </a:solidFill>
                <a:effectLst/>
                <a:latin typeface="Arial" panose="020B0604020202020204" pitchFamily="34" charset="0"/>
                <a:ea typeface="Yu Mincho" panose="02020400000000000000" pitchFamily="18" charset="-128"/>
                <a:cs typeface="Arial" panose="020B0604020202020204" pitchFamily="34" charset="0"/>
              </a:rPr>
              <a:t>range of responses </a:t>
            </a:r>
            <a:r>
              <a:rPr lang="en-GB" sz="2800" b="1" i="1" dirty="0">
                <a:solidFill>
                  <a:srgbClr val="00B0F0"/>
                </a:solidFill>
                <a:effectLst/>
                <a:latin typeface="Arial" panose="020B0604020202020204" pitchFamily="34" charset="0"/>
                <a:ea typeface="Yu Mincho" panose="02020400000000000000" pitchFamily="18" charset="-128"/>
                <a:cs typeface="Arial" panose="020B0604020202020204" pitchFamily="34" charset="0"/>
              </a:rPr>
              <a:t>to the environment </a:t>
            </a:r>
            <a:r>
              <a:rPr lang="en-GB" sz="2800" i="1" dirty="0">
                <a:effectLst/>
                <a:latin typeface="Arial" panose="020B0604020202020204" pitchFamily="34" charset="0"/>
                <a:ea typeface="Yu Mincho" panose="02020400000000000000" pitchFamily="18" charset="-128"/>
                <a:cs typeface="Arial" panose="020B0604020202020204" pitchFamily="34" charset="0"/>
              </a:rPr>
              <a:t>displayed among species in a community</a:t>
            </a:r>
            <a:r>
              <a:rPr lang="en-GB" sz="2800" dirty="0">
                <a:effectLst/>
                <a:latin typeface="Arial" panose="020B0604020202020204" pitchFamily="34" charset="0"/>
                <a:ea typeface="Yu Mincho" panose="02020400000000000000" pitchFamily="18" charset="-128"/>
                <a:cs typeface="Arial" panose="020B0604020202020204" pitchFamily="34" charset="0"/>
              </a:rPr>
              <a:t>”</a:t>
            </a:r>
            <a:endParaRPr lang="en-GB" sz="1600" i="1" dirty="0">
              <a:latin typeface="Arial" panose="020B0604020202020204" pitchFamily="34" charset="0"/>
              <a:cs typeface="Arial" panose="020B0604020202020204" pitchFamily="34" charset="0"/>
            </a:endParaRPr>
          </a:p>
        </p:txBody>
      </p:sp>
      <p:pic>
        <p:nvPicPr>
          <p:cNvPr id="6" name="Picture 4" descr="David Armitage | Staff | The People of Rice | Rice University">
            <a:extLst>
              <a:ext uri="{FF2B5EF4-FFF2-40B4-BE49-F238E27FC236}">
                <a16:creationId xmlns:a16="http://schemas.microsoft.com/office/drawing/2014/main" id="{393F7708-2D13-339B-7DC0-C92761215609}"/>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724866" y="140795"/>
            <a:ext cx="1244444" cy="12444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wen Petchey">
            <a:extLst>
              <a:ext uri="{FF2B5EF4-FFF2-40B4-BE49-F238E27FC236}">
                <a16:creationId xmlns:a16="http://schemas.microsoft.com/office/drawing/2014/main" id="{CBEA7227-B7A8-0833-D188-E57BA164F382}"/>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5040765" y="136853"/>
            <a:ext cx="1244445" cy="12444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Takehiro SASAKI | Yokohama National University, Yokohama ...">
            <a:extLst>
              <a:ext uri="{FF2B5EF4-FFF2-40B4-BE49-F238E27FC236}">
                <a16:creationId xmlns:a16="http://schemas.microsoft.com/office/drawing/2014/main" id="{8C80C209-41ED-36EC-BA98-3985AEBC5738}"/>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382816" y="136854"/>
            <a:ext cx="1244444" cy="12444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185BDD5-7BE9-F21E-C37B-79DD5B9D00D5}"/>
              </a:ext>
            </a:extLst>
          </p:cNvPr>
          <p:cNvSpPr txBox="1"/>
          <p:nvPr/>
        </p:nvSpPr>
        <p:spPr>
          <a:xfrm>
            <a:off x="7744116" y="1395507"/>
            <a:ext cx="1205944" cy="461665"/>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Dave Armitage</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OIST</a:t>
            </a:r>
          </a:p>
        </p:txBody>
      </p:sp>
      <p:sp>
        <p:nvSpPr>
          <p:cNvPr id="10" name="TextBox 9">
            <a:extLst>
              <a:ext uri="{FF2B5EF4-FFF2-40B4-BE49-F238E27FC236}">
                <a16:creationId xmlns:a16="http://schemas.microsoft.com/office/drawing/2014/main" id="{60B4BA04-A4AD-F36B-2639-D3EB06D1CD56}"/>
              </a:ext>
            </a:extLst>
          </p:cNvPr>
          <p:cNvSpPr txBox="1"/>
          <p:nvPr/>
        </p:nvSpPr>
        <p:spPr>
          <a:xfrm>
            <a:off x="5060015" y="1395507"/>
            <a:ext cx="1205944" cy="461665"/>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Owen Petchey</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U. Zurich</a:t>
            </a:r>
          </a:p>
        </p:txBody>
      </p:sp>
      <p:sp>
        <p:nvSpPr>
          <p:cNvPr id="11" name="TextBox 10">
            <a:extLst>
              <a:ext uri="{FF2B5EF4-FFF2-40B4-BE49-F238E27FC236}">
                <a16:creationId xmlns:a16="http://schemas.microsoft.com/office/drawing/2014/main" id="{138CB320-703C-550A-9E9A-8E6A245B4D35}"/>
              </a:ext>
            </a:extLst>
          </p:cNvPr>
          <p:cNvSpPr txBox="1"/>
          <p:nvPr/>
        </p:nvSpPr>
        <p:spPr>
          <a:xfrm>
            <a:off x="6265959" y="1381298"/>
            <a:ext cx="1468835" cy="461665"/>
          </a:xfrm>
          <a:prstGeom prst="rect">
            <a:avLst/>
          </a:prstGeom>
          <a:noFill/>
        </p:spPr>
        <p:txBody>
          <a:bodyPr wrap="square" rtlCol="0">
            <a:spAutoFit/>
          </a:bodyPr>
          <a:lstStyle/>
          <a:p>
            <a:pPr algn="ctr"/>
            <a:r>
              <a:rPr lang="en-GB" sz="1200" dirty="0" err="1">
                <a:latin typeface="Arial" panose="020B0604020202020204" pitchFamily="34" charset="0"/>
                <a:cs typeface="Arial" panose="020B0604020202020204" pitchFamily="34" charset="0"/>
              </a:rPr>
              <a:t>Takehiro</a:t>
            </a:r>
            <a:r>
              <a:rPr lang="en-GB" sz="1200" dirty="0">
                <a:latin typeface="Arial" panose="020B0604020202020204" pitchFamily="34" charset="0"/>
                <a:cs typeface="Arial" panose="020B0604020202020204" pitchFamily="34" charset="0"/>
              </a:rPr>
              <a:t> Sasaki</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Yokohama </a:t>
            </a:r>
            <a:r>
              <a:rPr lang="en-GB" sz="1200" dirty="0" err="1">
                <a:latin typeface="Arial" panose="020B0604020202020204" pitchFamily="34" charset="0"/>
                <a:cs typeface="Arial" panose="020B0604020202020204" pitchFamily="34" charset="0"/>
              </a:rPr>
              <a:t>Nat’l</a:t>
            </a:r>
            <a:r>
              <a:rPr lang="en-GB" sz="1200" dirty="0">
                <a:latin typeface="Arial" panose="020B0604020202020204" pitchFamily="34" charset="0"/>
                <a:cs typeface="Arial" panose="020B0604020202020204" pitchFamily="34" charset="0"/>
              </a:rPr>
              <a:t> U.</a:t>
            </a:r>
          </a:p>
        </p:txBody>
      </p:sp>
      <p:sp>
        <p:nvSpPr>
          <p:cNvPr id="12" name="TextBox 11">
            <a:extLst>
              <a:ext uri="{FF2B5EF4-FFF2-40B4-BE49-F238E27FC236}">
                <a16:creationId xmlns:a16="http://schemas.microsoft.com/office/drawing/2014/main" id="{822227C5-EBDF-6B9F-530F-FC73C58774B8}"/>
              </a:ext>
            </a:extLst>
          </p:cNvPr>
          <p:cNvSpPr txBox="1"/>
          <p:nvPr/>
        </p:nvSpPr>
        <p:spPr>
          <a:xfrm>
            <a:off x="103391" y="376732"/>
            <a:ext cx="4821357" cy="692497"/>
          </a:xfrm>
          <a:prstGeom prst="rect">
            <a:avLst/>
          </a:prstGeom>
          <a:noFill/>
        </p:spPr>
        <p:txBody>
          <a:bodyPr wrap="square" rtlCol="0">
            <a:spAutoFit/>
          </a:bodyPr>
          <a:lstStyle/>
          <a:p>
            <a:r>
              <a:rPr lang="en-GB" sz="3900" b="1" dirty="0">
                <a:latin typeface="Arial" panose="020B0604020202020204" pitchFamily="34" charset="0"/>
                <a:cs typeface="Arial" panose="020B0604020202020204" pitchFamily="34" charset="0"/>
              </a:rPr>
              <a:t>Response Diversity</a:t>
            </a:r>
          </a:p>
        </p:txBody>
      </p:sp>
      <p:sp>
        <p:nvSpPr>
          <p:cNvPr id="13" name="TextBox 12">
            <a:extLst>
              <a:ext uri="{FF2B5EF4-FFF2-40B4-BE49-F238E27FC236}">
                <a16:creationId xmlns:a16="http://schemas.microsoft.com/office/drawing/2014/main" id="{256D7AE8-5C1B-12E5-8792-F94FE6064DE4}"/>
              </a:ext>
            </a:extLst>
          </p:cNvPr>
          <p:cNvSpPr txBox="1"/>
          <p:nvPr/>
        </p:nvSpPr>
        <p:spPr>
          <a:xfrm>
            <a:off x="4267200" y="5622290"/>
            <a:ext cx="4423116" cy="307777"/>
          </a:xfrm>
          <a:prstGeom prst="rect">
            <a:avLst/>
          </a:prstGeom>
          <a:noFill/>
        </p:spPr>
        <p:txBody>
          <a:bodyPr wrap="square" rtlCol="0">
            <a:spAutoFit/>
          </a:bodyPr>
          <a:lstStyle/>
          <a:p>
            <a:pPr algn="r"/>
            <a:r>
              <a:rPr lang="en-GB" sz="1400" dirty="0">
                <a:latin typeface="Arial" panose="020B0604020202020204" pitchFamily="34" charset="0"/>
                <a:cs typeface="Arial" panose="020B0604020202020204" pitchFamily="34" charset="0"/>
              </a:rPr>
              <a:t>Ross </a:t>
            </a:r>
            <a:r>
              <a:rPr lang="en-GB" sz="1400" i="1" dirty="0">
                <a:latin typeface="Arial" panose="020B0604020202020204" pitchFamily="34" charset="0"/>
                <a:cs typeface="Arial" panose="020B0604020202020204" pitchFamily="34" charset="0"/>
              </a:rPr>
              <a:t>et al</a:t>
            </a:r>
            <a:r>
              <a:rPr lang="en-GB" sz="1400" dirty="0">
                <a:latin typeface="Arial" panose="020B0604020202020204" pitchFamily="34" charset="0"/>
                <a:cs typeface="Arial" panose="020B0604020202020204" pitchFamily="34" charset="0"/>
              </a:rPr>
              <a:t>. (2023) </a:t>
            </a:r>
            <a:r>
              <a:rPr lang="en-GB" sz="1400" i="1" dirty="0">
                <a:latin typeface="Arial" panose="020B0604020202020204" pitchFamily="34" charset="0"/>
                <a:cs typeface="Arial" panose="020B0604020202020204" pitchFamily="34" charset="0"/>
              </a:rPr>
              <a:t>Methods in Ecology and Evolution</a:t>
            </a:r>
          </a:p>
        </p:txBody>
      </p:sp>
      <p:cxnSp>
        <p:nvCxnSpPr>
          <p:cNvPr id="17" name="Straight Connector 16">
            <a:extLst>
              <a:ext uri="{FF2B5EF4-FFF2-40B4-BE49-F238E27FC236}">
                <a16:creationId xmlns:a16="http://schemas.microsoft.com/office/drawing/2014/main" id="{A81E81EA-3B3E-FB7D-EC02-A6A1FD2F38B4}"/>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arallelogram 17">
            <a:extLst>
              <a:ext uri="{FF2B5EF4-FFF2-40B4-BE49-F238E27FC236}">
                <a16:creationId xmlns:a16="http://schemas.microsoft.com/office/drawing/2014/main" id="{BF075C21-0886-3C4F-FEA8-0AB1C3072F11}"/>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0472F57-A853-DF6A-FE10-B21BC63F14FB}"/>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20" name="Picture 19">
            <a:extLst>
              <a:ext uri="{FF2B5EF4-FFF2-40B4-BE49-F238E27FC236}">
                <a16:creationId xmlns:a16="http://schemas.microsoft.com/office/drawing/2014/main" id="{9A7A5EC2-9A32-4F84-9147-83255E4583A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21" name="Picture 20">
            <a:extLst>
              <a:ext uri="{FF2B5EF4-FFF2-40B4-BE49-F238E27FC236}">
                <a16:creationId xmlns:a16="http://schemas.microsoft.com/office/drawing/2014/main" id="{218105E7-8BDF-2377-B86E-5C2C5802F12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61880F8B-6D6A-8C18-C7E1-974B770A85B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23" name="TextBox 22">
            <a:extLst>
              <a:ext uri="{FF2B5EF4-FFF2-40B4-BE49-F238E27FC236}">
                <a16:creationId xmlns:a16="http://schemas.microsoft.com/office/drawing/2014/main" id="{A59872AA-5985-C06E-7AB1-F2B3F0BBACC2}"/>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87D9D940-4BF3-BDE0-9E70-B1DEE14F2E8B}"/>
              </a:ext>
            </a:extLst>
          </p:cNvPr>
          <p:cNvGrpSpPr/>
          <p:nvPr/>
        </p:nvGrpSpPr>
        <p:grpSpPr>
          <a:xfrm>
            <a:off x="2759527" y="3540846"/>
            <a:ext cx="5870122" cy="2074785"/>
            <a:chOff x="2759527" y="3540846"/>
            <a:chExt cx="5870122" cy="2074785"/>
          </a:xfrm>
        </p:grpSpPr>
        <p:sp>
          <p:nvSpPr>
            <p:cNvPr id="24" name="Rectangle 23">
              <a:extLst>
                <a:ext uri="{FF2B5EF4-FFF2-40B4-BE49-F238E27FC236}">
                  <a16:creationId xmlns:a16="http://schemas.microsoft.com/office/drawing/2014/main" id="{C38BE07A-39C8-00D0-10C8-E59D9F1A27F6}"/>
                </a:ext>
              </a:extLst>
            </p:cNvPr>
            <p:cNvSpPr/>
            <p:nvPr/>
          </p:nvSpPr>
          <p:spPr>
            <a:xfrm>
              <a:off x="2759527" y="3540846"/>
              <a:ext cx="5870122" cy="2074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6" name="Picture 15" descr="Graphical user interface, text, application, email&#10;&#10;Description automatically generated">
              <a:extLst>
                <a:ext uri="{FF2B5EF4-FFF2-40B4-BE49-F238E27FC236}">
                  <a16:creationId xmlns:a16="http://schemas.microsoft.com/office/drawing/2014/main" id="{6BA70E41-103E-EE94-4848-7642FCC2DC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2823791" y="4336615"/>
              <a:ext cx="5805858" cy="1230032"/>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4FCD6AF3-F4F2-9B18-EF64-3F4B0A13487A}"/>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2829478" y="3540846"/>
              <a:ext cx="5800171" cy="1120106"/>
            </a:xfrm>
            <a:prstGeom prst="rect">
              <a:avLst/>
            </a:prstGeom>
          </p:spPr>
        </p:pic>
      </p:grpSp>
    </p:spTree>
    <p:extLst>
      <p:ext uri="{BB962C8B-B14F-4D97-AF65-F5344CB8AC3E}">
        <p14:creationId xmlns:p14="http://schemas.microsoft.com/office/powerpoint/2010/main" val="542401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7FD7EE5-5DC5-9252-2487-CED49E0F855D}"/>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arallelogram 2">
            <a:extLst>
              <a:ext uri="{FF2B5EF4-FFF2-40B4-BE49-F238E27FC236}">
                <a16:creationId xmlns:a16="http://schemas.microsoft.com/office/drawing/2014/main" id="{14C9ADB8-3975-5ED9-F4FC-60D4CA0B09F0}"/>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1B6DD251-14FA-338B-60CC-86F63996E69C}"/>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6" name="Picture 5">
            <a:extLst>
              <a:ext uri="{FF2B5EF4-FFF2-40B4-BE49-F238E27FC236}">
                <a16:creationId xmlns:a16="http://schemas.microsoft.com/office/drawing/2014/main" id="{9E15EA87-7E21-EF93-927A-3B58B588ADB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7" name="Picture 6">
            <a:extLst>
              <a:ext uri="{FF2B5EF4-FFF2-40B4-BE49-F238E27FC236}">
                <a16:creationId xmlns:a16="http://schemas.microsoft.com/office/drawing/2014/main" id="{B15DED22-5821-2D4B-11A3-1C5D30DE2E7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1BE78E75-EC67-8B5C-FA2B-F0933EECC14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9" name="TextBox 8">
            <a:extLst>
              <a:ext uri="{FF2B5EF4-FFF2-40B4-BE49-F238E27FC236}">
                <a16:creationId xmlns:a16="http://schemas.microsoft.com/office/drawing/2014/main" id="{397A1ECF-7D96-8FB0-74B4-51CE925413B2}"/>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650770F-C39C-F664-75F0-7744775D8625}"/>
              </a:ext>
            </a:extLst>
          </p:cNvPr>
          <p:cNvSpPr txBox="1"/>
          <p:nvPr/>
        </p:nvSpPr>
        <p:spPr>
          <a:xfrm>
            <a:off x="445194" y="1185731"/>
            <a:ext cx="8253612" cy="1384995"/>
          </a:xfrm>
          <a:prstGeom prst="rect">
            <a:avLst/>
          </a:prstGeom>
          <a:noFill/>
        </p:spPr>
        <p:txBody>
          <a:bodyPr wrap="square">
            <a:spAutoFit/>
          </a:bodyPr>
          <a:lstStyle/>
          <a:p>
            <a:r>
              <a:rPr lang="en-GB" sz="2800" dirty="0">
                <a:effectLst/>
                <a:latin typeface="Arial" panose="020B0604020202020204" pitchFamily="34" charset="0"/>
                <a:ea typeface="Yu Mincho" panose="02020400000000000000" pitchFamily="18" charset="-128"/>
                <a:cs typeface="Arial" panose="020B0604020202020204" pitchFamily="34" charset="0"/>
              </a:rPr>
              <a:t>“</a:t>
            </a:r>
            <a:r>
              <a:rPr lang="en-GB" sz="2800" i="1" dirty="0">
                <a:effectLst/>
                <a:latin typeface="Arial" panose="020B0604020202020204" pitchFamily="34" charset="0"/>
                <a:ea typeface="Yu Mincho" panose="02020400000000000000" pitchFamily="18" charset="-128"/>
                <a:cs typeface="Arial" panose="020B0604020202020204" pitchFamily="34" charset="0"/>
              </a:rPr>
              <a:t>Few empirical studies have explicitly measured response diversity</a:t>
            </a:r>
            <a:r>
              <a:rPr lang="en-GB" sz="2800" dirty="0">
                <a:effectLst/>
                <a:latin typeface="Arial" panose="020B0604020202020204" pitchFamily="34" charset="0"/>
                <a:ea typeface="Yu Mincho" panose="02020400000000000000" pitchFamily="18" charset="-128"/>
                <a:cs typeface="Arial" panose="020B0604020202020204" pitchFamily="34" charset="0"/>
              </a:rPr>
              <a:t>.”</a:t>
            </a:r>
          </a:p>
          <a:p>
            <a:pPr algn="r"/>
            <a:endParaRPr lang="en-GB" sz="1400" dirty="0">
              <a:latin typeface="Arial" panose="020B0604020202020204" pitchFamily="34" charset="0"/>
              <a:ea typeface="Yu Mincho" panose="02020400000000000000" pitchFamily="18" charset="-128"/>
              <a:cs typeface="Arial" panose="020B0604020202020204" pitchFamily="34" charset="0"/>
            </a:endParaRPr>
          </a:p>
          <a:p>
            <a:pPr algn="r"/>
            <a:r>
              <a:rPr lang="en-GB" sz="1400" dirty="0">
                <a:latin typeface="Arial" panose="020B0604020202020204" pitchFamily="34" charset="0"/>
                <a:ea typeface="Yu Mincho" panose="02020400000000000000" pitchFamily="18" charset="-128"/>
                <a:cs typeface="Arial" panose="020B0604020202020204" pitchFamily="34" charset="0"/>
              </a:rPr>
              <a:t>Ross </a:t>
            </a:r>
            <a:r>
              <a:rPr lang="en-GB" sz="1400" i="1" dirty="0">
                <a:latin typeface="Arial" panose="020B0604020202020204" pitchFamily="34" charset="0"/>
                <a:ea typeface="Yu Mincho" panose="02020400000000000000" pitchFamily="18" charset="-128"/>
                <a:cs typeface="Arial" panose="020B0604020202020204" pitchFamily="34" charset="0"/>
              </a:rPr>
              <a:t>et al</a:t>
            </a:r>
            <a:r>
              <a:rPr lang="en-GB" sz="1400" dirty="0">
                <a:latin typeface="Arial" panose="020B0604020202020204" pitchFamily="34" charset="0"/>
                <a:ea typeface="Yu Mincho" panose="02020400000000000000" pitchFamily="18" charset="-128"/>
                <a:cs typeface="Arial" panose="020B0604020202020204" pitchFamily="34" charset="0"/>
              </a:rPr>
              <a:t>. (2023) </a:t>
            </a:r>
            <a:r>
              <a:rPr lang="en-GB" sz="1400" i="1" dirty="0">
                <a:latin typeface="Arial" panose="020B0604020202020204" pitchFamily="34" charset="0"/>
                <a:ea typeface="Yu Mincho" panose="02020400000000000000" pitchFamily="18" charset="-128"/>
                <a:cs typeface="Arial" panose="020B0604020202020204" pitchFamily="34" charset="0"/>
              </a:rPr>
              <a:t>Methods in Ecology and Evolution</a:t>
            </a:r>
            <a:endParaRPr lang="en-GB" sz="1400" i="1" dirty="0">
              <a:effectLst/>
              <a:latin typeface="Arial" panose="020B0604020202020204" pitchFamily="34" charset="0"/>
              <a:ea typeface="Yu Mincho" panose="02020400000000000000" pitchFamily="18" charset="-128"/>
              <a:cs typeface="Arial" panose="020B0604020202020204" pitchFamily="34" charset="0"/>
            </a:endParaRPr>
          </a:p>
        </p:txBody>
      </p:sp>
      <p:sp>
        <p:nvSpPr>
          <p:cNvPr id="11" name="TextBox 10">
            <a:extLst>
              <a:ext uri="{FF2B5EF4-FFF2-40B4-BE49-F238E27FC236}">
                <a16:creationId xmlns:a16="http://schemas.microsoft.com/office/drawing/2014/main" id="{73994D8B-468E-9E20-6474-F06C1E6C634F}"/>
              </a:ext>
            </a:extLst>
          </p:cNvPr>
          <p:cNvSpPr txBox="1"/>
          <p:nvPr/>
        </p:nvSpPr>
        <p:spPr>
          <a:xfrm>
            <a:off x="445194" y="3576171"/>
            <a:ext cx="8253612" cy="1384995"/>
          </a:xfrm>
          <a:prstGeom prst="rect">
            <a:avLst/>
          </a:prstGeom>
          <a:noFill/>
        </p:spPr>
        <p:txBody>
          <a:bodyPr wrap="square">
            <a:spAutoFit/>
          </a:bodyPr>
          <a:lstStyle/>
          <a:p>
            <a:pPr algn="ctr"/>
            <a:r>
              <a:rPr lang="en-GB" sz="2800" dirty="0">
                <a:latin typeface="Arial" panose="020B0604020202020204" pitchFamily="34" charset="0"/>
                <a:ea typeface="Yu Mincho" panose="02020400000000000000" pitchFamily="18" charset="-128"/>
                <a:cs typeface="Arial" panose="020B0604020202020204" pitchFamily="34" charset="0"/>
              </a:rPr>
              <a:t>A </a:t>
            </a:r>
            <a:r>
              <a:rPr lang="en-GB" sz="2800" b="1" dirty="0">
                <a:solidFill>
                  <a:srgbClr val="FF38BB"/>
                </a:solidFill>
                <a:latin typeface="Arial" panose="020B0604020202020204" pitchFamily="34" charset="0"/>
                <a:ea typeface="Yu Mincho" panose="02020400000000000000" pitchFamily="18" charset="-128"/>
                <a:cs typeface="Arial" panose="020B0604020202020204" pitchFamily="34" charset="0"/>
              </a:rPr>
              <a:t>global</a:t>
            </a:r>
            <a:r>
              <a:rPr lang="en-GB" sz="2800" b="1" dirty="0">
                <a:solidFill>
                  <a:srgbClr val="FFC000"/>
                </a:solidFill>
                <a:latin typeface="Arial" panose="020B0604020202020204" pitchFamily="34" charset="0"/>
                <a:ea typeface="Yu Mincho" panose="02020400000000000000" pitchFamily="18" charset="-128"/>
                <a:cs typeface="Arial" panose="020B0604020202020204" pitchFamily="34" charset="0"/>
              </a:rPr>
              <a:t> </a:t>
            </a:r>
            <a:r>
              <a:rPr lang="en-GB" sz="2800" dirty="0">
                <a:latin typeface="Arial" panose="020B0604020202020204" pitchFamily="34" charset="0"/>
                <a:ea typeface="Yu Mincho" panose="02020400000000000000" pitchFamily="18" charset="-128"/>
                <a:cs typeface="Arial" panose="020B0604020202020204" pitchFamily="34" charset="0"/>
              </a:rPr>
              <a:t>and</a:t>
            </a:r>
            <a:r>
              <a:rPr lang="en-GB" sz="2800" b="1" dirty="0">
                <a:solidFill>
                  <a:srgbClr val="FFC000"/>
                </a:solidFill>
                <a:latin typeface="Arial" panose="020B0604020202020204" pitchFamily="34" charset="0"/>
                <a:ea typeface="Yu Mincho" panose="02020400000000000000" pitchFamily="18" charset="-128"/>
                <a:cs typeface="Arial" panose="020B0604020202020204" pitchFamily="34" charset="0"/>
              </a:rPr>
              <a:t> </a:t>
            </a:r>
            <a:r>
              <a:rPr lang="en-GB" sz="2800" b="1" dirty="0">
                <a:solidFill>
                  <a:srgbClr val="FF38BB"/>
                </a:solidFill>
                <a:latin typeface="Arial" panose="020B0604020202020204" pitchFamily="34" charset="0"/>
                <a:ea typeface="Yu Mincho" panose="02020400000000000000" pitchFamily="18" charset="-128"/>
                <a:cs typeface="Arial" panose="020B0604020202020204" pitchFamily="34" charset="0"/>
              </a:rPr>
              <a:t>collaborative</a:t>
            </a:r>
            <a:r>
              <a:rPr lang="en-GB" sz="2800" b="1" dirty="0">
                <a:solidFill>
                  <a:srgbClr val="FFC000"/>
                </a:solidFill>
                <a:latin typeface="Arial" panose="020B0604020202020204" pitchFamily="34" charset="0"/>
                <a:ea typeface="Yu Mincho" panose="02020400000000000000" pitchFamily="18" charset="-128"/>
                <a:cs typeface="Arial" panose="020B0604020202020204" pitchFamily="34" charset="0"/>
              </a:rPr>
              <a:t> </a:t>
            </a:r>
            <a:r>
              <a:rPr lang="en-GB" sz="2800" dirty="0">
                <a:latin typeface="Arial" panose="020B0604020202020204" pitchFamily="34" charset="0"/>
                <a:ea typeface="Yu Mincho" panose="02020400000000000000" pitchFamily="18" charset="-128"/>
                <a:cs typeface="Arial" panose="020B0604020202020204" pitchFamily="34" charset="0"/>
              </a:rPr>
              <a:t>approach to response diversity research should accelerate progress, and prevent response diversity from being overlooked.</a:t>
            </a:r>
            <a:endParaRPr lang="en-GB" sz="1400" dirty="0">
              <a:effectLst/>
              <a:latin typeface="Arial" panose="020B0604020202020204" pitchFamily="34" charset="0"/>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65734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rawing Political Map Of The World, Black And White Stock Footage Video ...">
            <a:extLst>
              <a:ext uri="{FF2B5EF4-FFF2-40B4-BE49-F238E27FC236}">
                <a16:creationId xmlns:a16="http://schemas.microsoft.com/office/drawing/2014/main" id="{22B0DCE7-E2DA-28E6-5CF3-A51A7888B60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58764" y="1577008"/>
            <a:ext cx="8246155" cy="35317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yrna Barjau Pérez Milicua">
            <a:extLst>
              <a:ext uri="{FF2B5EF4-FFF2-40B4-BE49-F238E27FC236}">
                <a16:creationId xmlns:a16="http://schemas.microsoft.com/office/drawing/2014/main" id="{65C651BF-EF7A-C09F-2F27-29AE1F2F0C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95841" y="3961999"/>
            <a:ext cx="540000" cy="540000"/>
          </a:xfrm>
          <a:prstGeom prst="rect">
            <a:avLst/>
          </a:prstGeom>
          <a:noFill/>
          <a:ln w="28575">
            <a:solidFill>
              <a:srgbClr val="86602D"/>
            </a:solidFill>
          </a:ln>
          <a:extLst>
            <a:ext uri="{909E8E84-426E-40DD-AFC4-6F175D3DCCD1}">
              <a14:hiddenFill xmlns:a14="http://schemas.microsoft.com/office/drawing/2010/main">
                <a:solidFill>
                  <a:srgbClr val="FFFFFF"/>
                </a:solidFill>
              </a14:hiddenFill>
            </a:ext>
          </a:extLst>
        </p:spPr>
      </p:pic>
      <p:pic>
        <p:nvPicPr>
          <p:cNvPr id="6" name="Picture 38" descr="Dylan CRAVEN | Professor (Associate) | M.F.S., Ph.D. | Universidad ...">
            <a:extLst>
              <a:ext uri="{FF2B5EF4-FFF2-40B4-BE49-F238E27FC236}">
                <a16:creationId xmlns:a16="http://schemas.microsoft.com/office/drawing/2014/main" id="{18685205-1C09-31A0-A805-11E97BD1FF7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495841" y="5387898"/>
            <a:ext cx="540000" cy="540000"/>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7" name="Picture 4" descr="Vinícius de Lima Dantas | Portal de Eventos da Universidade Federal de ...">
            <a:extLst>
              <a:ext uri="{FF2B5EF4-FFF2-40B4-BE49-F238E27FC236}">
                <a16:creationId xmlns:a16="http://schemas.microsoft.com/office/drawing/2014/main" id="{2985B7CE-4747-4D71-5E4C-E5F41853250F}"/>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1495839" y="4681991"/>
            <a:ext cx="540005" cy="540000"/>
          </a:xfrm>
          <a:prstGeom prst="rect">
            <a:avLst/>
          </a:prstGeom>
          <a:noFill/>
          <a:ln w="28575">
            <a:solidFill>
              <a:srgbClr val="17605D"/>
            </a:solidFill>
          </a:ln>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A5D0BD-2F7D-2893-0333-DDE4896A5AB3}"/>
              </a:ext>
            </a:extLst>
          </p:cNvPr>
          <p:cNvSpPr txBox="1"/>
          <p:nvPr/>
        </p:nvSpPr>
        <p:spPr>
          <a:xfrm>
            <a:off x="2150448" y="24598"/>
            <a:ext cx="6977267" cy="461665"/>
          </a:xfrm>
          <a:prstGeom prst="rect">
            <a:avLst/>
          </a:prstGeom>
          <a:noFill/>
        </p:spPr>
        <p:txBody>
          <a:bodyPr wrap="square" rtlCol="0">
            <a:spAutoFit/>
          </a:bodyPr>
          <a:lstStyle/>
          <a:p>
            <a:pPr algn="ctr"/>
            <a:r>
              <a:rPr lang="en-GB" sz="2400" b="1" dirty="0">
                <a:latin typeface="Arial" panose="020B0604020202020204" pitchFamily="34" charset="0"/>
                <a:cs typeface="Arial" panose="020B0604020202020204" pitchFamily="34" charset="0"/>
              </a:rPr>
              <a:t>64</a:t>
            </a:r>
            <a:r>
              <a:rPr lang="en-GB" sz="2400" dirty="0">
                <a:latin typeface="Arial" panose="020B0604020202020204" pitchFamily="34" charset="0"/>
                <a:cs typeface="Arial" panose="020B0604020202020204" pitchFamily="34" charset="0"/>
              </a:rPr>
              <a:t> members </a:t>
            </a:r>
            <a:r>
              <a:rPr lang="en-GB" dirty="0">
                <a:latin typeface="Arial" panose="020B0604020202020204" pitchFamily="34" charset="0"/>
                <a:cs typeface="Arial" panose="020B0604020202020204" pitchFamily="34" charset="0"/>
              </a:rPr>
              <a:t>from </a:t>
            </a:r>
            <a:r>
              <a:rPr lang="en-GB" sz="2400" b="1" dirty="0">
                <a:latin typeface="Arial" panose="020B0604020202020204" pitchFamily="34" charset="0"/>
                <a:cs typeface="Arial" panose="020B0604020202020204" pitchFamily="34" charset="0"/>
              </a:rPr>
              <a:t>45</a:t>
            </a:r>
            <a:r>
              <a:rPr lang="en-GB" sz="2400" dirty="0">
                <a:latin typeface="Arial" panose="020B0604020202020204" pitchFamily="34" charset="0"/>
                <a:cs typeface="Arial" panose="020B0604020202020204" pitchFamily="34" charset="0"/>
              </a:rPr>
              <a:t> institutions</a:t>
            </a:r>
            <a:r>
              <a:rPr lang="en-GB" dirty="0">
                <a:latin typeface="Arial" panose="020B0604020202020204" pitchFamily="34" charset="0"/>
                <a:cs typeface="Arial" panose="020B0604020202020204" pitchFamily="34" charset="0"/>
              </a:rPr>
              <a:t> in </a:t>
            </a:r>
            <a:r>
              <a:rPr lang="en-GB" sz="2400" b="1" dirty="0">
                <a:latin typeface="Arial" panose="020B0604020202020204" pitchFamily="34" charset="0"/>
                <a:cs typeface="Arial" panose="020B0604020202020204" pitchFamily="34" charset="0"/>
              </a:rPr>
              <a:t>22</a:t>
            </a:r>
            <a:r>
              <a:rPr lang="en-GB" sz="2400" dirty="0">
                <a:latin typeface="Arial" panose="020B0604020202020204" pitchFamily="34" charset="0"/>
                <a:cs typeface="Arial" panose="020B0604020202020204" pitchFamily="34" charset="0"/>
              </a:rPr>
              <a:t> countries</a:t>
            </a:r>
          </a:p>
        </p:txBody>
      </p:sp>
      <p:pic>
        <p:nvPicPr>
          <p:cNvPr id="27" name="Picture 8" descr="Giulia GHEDINI | ARC DECRA Research Fellow | PhD | Monash University ...">
            <a:extLst>
              <a:ext uri="{FF2B5EF4-FFF2-40B4-BE49-F238E27FC236}">
                <a16:creationId xmlns:a16="http://schemas.microsoft.com/office/drawing/2014/main" id="{BADF28D2-B5FC-8D9F-CBFB-A21E3FA247B7}"/>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4283284" y="4723952"/>
            <a:ext cx="540000" cy="540000"/>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46C72E0A-EAE8-D5EB-66C1-DDF055D5CB14}"/>
              </a:ext>
            </a:extLst>
          </p:cNvPr>
          <p:cNvGrpSpPr/>
          <p:nvPr/>
        </p:nvGrpSpPr>
        <p:grpSpPr>
          <a:xfrm>
            <a:off x="199651" y="3290442"/>
            <a:ext cx="1087712" cy="2679299"/>
            <a:chOff x="151929" y="3290439"/>
            <a:chExt cx="1087712" cy="2679299"/>
          </a:xfrm>
        </p:grpSpPr>
        <p:pic>
          <p:nvPicPr>
            <p:cNvPr id="30" name="Picture 24" descr="Dee, Laura | CU Experts | CU Boulder">
              <a:extLst>
                <a:ext uri="{FF2B5EF4-FFF2-40B4-BE49-F238E27FC236}">
                  <a16:creationId xmlns:a16="http://schemas.microsoft.com/office/drawing/2014/main" id="{3677B7DC-C2D8-840E-CA16-0F44D7FEE65C}"/>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a:stretch/>
          </p:blipFill>
          <p:spPr bwMode="auto">
            <a:xfrm>
              <a:off x="164614" y="329494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Erica NEWMAN | Postdoctoral researcher | PhD | The ...">
              <a:extLst>
                <a:ext uri="{FF2B5EF4-FFF2-40B4-BE49-F238E27FC236}">
                  <a16:creationId xmlns:a16="http://schemas.microsoft.com/office/drawing/2014/main" id="{EE87F20F-309D-D731-24E6-B33A55E66A41}"/>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699641" y="488438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Katharine Suding - Latsis Symposium 2018">
              <a:extLst>
                <a:ext uri="{FF2B5EF4-FFF2-40B4-BE49-F238E27FC236}">
                  <a16:creationId xmlns:a16="http://schemas.microsoft.com/office/drawing/2014/main" id="{08168B02-216C-30A4-2C0D-E499285ED7A3}"/>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56253" y="380774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2" descr="Rachael Winfree, Ph.D. | Xerces Society">
              <a:extLst>
                <a:ext uri="{FF2B5EF4-FFF2-40B4-BE49-F238E27FC236}">
                  <a16:creationId xmlns:a16="http://schemas.microsoft.com/office/drawing/2014/main" id="{5CB9091B-2FEC-BAFD-9F2E-5BCE8228017D}"/>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694668" y="434659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8" descr="Karen Abbott">
              <a:extLst>
                <a:ext uri="{FF2B5EF4-FFF2-40B4-BE49-F238E27FC236}">
                  <a16:creationId xmlns:a16="http://schemas.microsoft.com/office/drawing/2014/main" id="{3B118A4F-9AD0-99DB-28F4-ACB8C09C10F3}"/>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164614" y="434345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8" descr="Picture">
              <a:extLst>
                <a:ext uri="{FF2B5EF4-FFF2-40B4-BE49-F238E27FC236}">
                  <a16:creationId xmlns:a16="http://schemas.microsoft.com/office/drawing/2014/main" id="{3A223BF3-4352-F1D8-A7A3-21920B4CBA7F}"/>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l="-1"/>
            <a:stretch/>
          </p:blipFill>
          <p:spPr bwMode="auto">
            <a:xfrm>
              <a:off x="694668" y="329043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0" descr="Species extinction can doom parasites important for ecosystem health">
              <a:extLst>
                <a:ext uri="{FF2B5EF4-FFF2-40B4-BE49-F238E27FC236}">
                  <a16:creationId xmlns:a16="http://schemas.microsoft.com/office/drawing/2014/main" id="{66EC0598-83C0-4CB4-694F-33814457F5C5}"/>
                </a:ext>
              </a:extLst>
            </p:cNvPr>
            <p:cNvPicPr>
              <a:picLocks noChangeAspect="1" noChangeArrowheads="1"/>
            </p:cNvPicPr>
            <p:nvPr/>
          </p:nvPicPr>
          <p:blipFill rotWithShape="1">
            <a:blip r:embed="rId14" cstate="hqprint">
              <a:extLst>
                <a:ext uri="{28A0092B-C50C-407E-A947-70E740481C1C}">
                  <a14:useLocalDpi xmlns:a14="http://schemas.microsoft.com/office/drawing/2010/main"/>
                </a:ext>
              </a:extLst>
            </a:blip>
            <a:srcRect/>
            <a:stretch/>
          </p:blipFill>
          <p:spPr bwMode="auto">
            <a:xfrm>
              <a:off x="154668" y="490005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44" descr="Fellows 2019-2020 – Undergraduate Research Scholars Program – UW–Madison">
              <a:extLst>
                <a:ext uri="{FF2B5EF4-FFF2-40B4-BE49-F238E27FC236}">
                  <a16:creationId xmlns:a16="http://schemas.microsoft.com/office/drawing/2014/main" id="{D33A0DA0-D718-2581-D081-4FB9035E838A}"/>
                </a:ext>
              </a:extLst>
            </p:cNvPr>
            <p:cNvPicPr>
              <a:picLocks noChangeAspect="1" noChangeArrowheads="1"/>
            </p:cNvPicPr>
            <p:nvPr/>
          </p:nvPicPr>
          <p:blipFill rotWithShape="1">
            <a:blip r:embed="rId15" cstate="hqprint">
              <a:extLst>
                <a:ext uri="{28A0092B-C50C-407E-A947-70E740481C1C}">
                  <a14:useLocalDpi xmlns:a14="http://schemas.microsoft.com/office/drawing/2010/main"/>
                </a:ext>
              </a:extLst>
            </a:blip>
            <a:srcRect/>
            <a:stretch/>
          </p:blipFill>
          <p:spPr bwMode="auto">
            <a:xfrm>
              <a:off x="694668" y="380209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2" descr="Mark GENUNG | Assistant Professor | PhD | University of Louisiana at ...">
              <a:extLst>
                <a:ext uri="{FF2B5EF4-FFF2-40B4-BE49-F238E27FC236}">
                  <a16:creationId xmlns:a16="http://schemas.microsoft.com/office/drawing/2014/main" id="{959CC4C0-2EC5-727B-2D05-2BBCA802108E}"/>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151929" y="541898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2" descr="steve munch - fisheries ecologist - NOAA: National Oceanic ...">
              <a:extLst>
                <a:ext uri="{FF2B5EF4-FFF2-40B4-BE49-F238E27FC236}">
                  <a16:creationId xmlns:a16="http://schemas.microsoft.com/office/drawing/2014/main" id="{989353F8-3FC8-C075-D00B-2DB24EB06BEE}"/>
                </a:ext>
              </a:extLst>
            </p:cNvPr>
            <p:cNvPicPr>
              <a:picLocks noChangeAspect="1" noChangeArrowheads="1"/>
            </p:cNvPicPr>
            <p:nvPr/>
          </p:nvPicPr>
          <p:blipFill>
            <a:blip r:embed="rId17" cstate="hqprint">
              <a:extLst>
                <a:ext uri="{28A0092B-C50C-407E-A947-70E740481C1C}">
                  <a14:useLocalDpi xmlns:a14="http://schemas.microsoft.com/office/drawing/2010/main"/>
                </a:ext>
              </a:extLst>
            </a:blip>
            <a:srcRect/>
            <a:stretch>
              <a:fillRect/>
            </a:stretch>
          </p:blipFill>
          <p:spPr bwMode="auto">
            <a:xfrm>
              <a:off x="691929" y="5429738"/>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070" name="Rectangle 1069">
              <a:extLst>
                <a:ext uri="{FF2B5EF4-FFF2-40B4-BE49-F238E27FC236}">
                  <a16:creationId xmlns:a16="http://schemas.microsoft.com/office/drawing/2014/main" id="{7CBE086B-50AC-AD66-0BDA-4A6504CB82E9}"/>
                </a:ext>
              </a:extLst>
            </p:cNvPr>
            <p:cNvSpPr/>
            <p:nvPr/>
          </p:nvSpPr>
          <p:spPr>
            <a:xfrm>
              <a:off x="151929" y="3290439"/>
              <a:ext cx="1080000" cy="266854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grpSp>
      <p:grpSp>
        <p:nvGrpSpPr>
          <p:cNvPr id="1076" name="Group 1075">
            <a:extLst>
              <a:ext uri="{FF2B5EF4-FFF2-40B4-BE49-F238E27FC236}">
                <a16:creationId xmlns:a16="http://schemas.microsoft.com/office/drawing/2014/main" id="{438C53EB-C936-75A3-16AA-5B1F11CD8B53}"/>
              </a:ext>
            </a:extLst>
          </p:cNvPr>
          <p:cNvGrpSpPr/>
          <p:nvPr/>
        </p:nvGrpSpPr>
        <p:grpSpPr>
          <a:xfrm>
            <a:off x="212336" y="1170616"/>
            <a:ext cx="1080000" cy="540000"/>
            <a:chOff x="223500" y="1062040"/>
            <a:chExt cx="1080000" cy="540000"/>
          </a:xfrm>
        </p:grpSpPr>
        <p:pic>
          <p:nvPicPr>
            <p:cNvPr id="1078" name="Picture 34" descr="Ceres BARROS | Postdoctoral research fellow | PhD | University of ...">
              <a:extLst>
                <a:ext uri="{FF2B5EF4-FFF2-40B4-BE49-F238E27FC236}">
                  <a16:creationId xmlns:a16="http://schemas.microsoft.com/office/drawing/2014/main" id="{6623B8F7-49A1-1C63-791A-8E5628ED3C71}"/>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223500" y="106204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2" descr="178: Dr. Marc Cadotte: Variety is the Spice of Science! Experiments in ...">
              <a:extLst>
                <a:ext uri="{FF2B5EF4-FFF2-40B4-BE49-F238E27FC236}">
                  <a16:creationId xmlns:a16="http://schemas.microsoft.com/office/drawing/2014/main" id="{8E615244-0B50-4940-ECE5-6091F54026A4}"/>
                </a:ext>
              </a:extLst>
            </p:cNvPr>
            <p:cNvPicPr>
              <a:picLocks noChangeAspect="1" noChangeArrowheads="1"/>
            </p:cNvPicPr>
            <p:nvPr/>
          </p:nvPicPr>
          <p:blipFill rotWithShape="1">
            <a:blip r:embed="rId19" cstate="hqprint">
              <a:extLst>
                <a:ext uri="{28A0092B-C50C-407E-A947-70E740481C1C}">
                  <a14:useLocalDpi xmlns:a14="http://schemas.microsoft.com/office/drawing/2010/main"/>
                </a:ext>
              </a:extLst>
            </a:blip>
            <a:srcRect/>
            <a:stretch/>
          </p:blipFill>
          <p:spPr bwMode="auto">
            <a:xfrm>
              <a:off x="763500" y="1062040"/>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1080">
              <a:extLst>
                <a:ext uri="{FF2B5EF4-FFF2-40B4-BE49-F238E27FC236}">
                  <a16:creationId xmlns:a16="http://schemas.microsoft.com/office/drawing/2014/main" id="{CA4F54FA-9FED-324C-6242-48341822A766}"/>
                </a:ext>
              </a:extLst>
            </p:cNvPr>
            <p:cNvSpPr/>
            <p:nvPr/>
          </p:nvSpPr>
          <p:spPr>
            <a:xfrm>
              <a:off x="223500" y="1062040"/>
              <a:ext cx="1080000" cy="540000"/>
            </a:xfrm>
            <a:prstGeom prst="rect">
              <a:avLst/>
            </a:prstGeom>
            <a:noFill/>
            <a:ln w="28575">
              <a:solidFill>
                <a:srgbClr val="5DBB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82" name="Group 1081">
            <a:extLst>
              <a:ext uri="{FF2B5EF4-FFF2-40B4-BE49-F238E27FC236}">
                <a16:creationId xmlns:a16="http://schemas.microsoft.com/office/drawing/2014/main" id="{9D68274D-5686-22B7-9728-649A556EB509}"/>
              </a:ext>
            </a:extLst>
          </p:cNvPr>
          <p:cNvGrpSpPr/>
          <p:nvPr/>
        </p:nvGrpSpPr>
        <p:grpSpPr>
          <a:xfrm>
            <a:off x="5996001" y="741525"/>
            <a:ext cx="1080000" cy="1070215"/>
            <a:chOff x="4226495" y="734012"/>
            <a:chExt cx="1080000" cy="1070215"/>
          </a:xfrm>
        </p:grpSpPr>
        <p:pic>
          <p:nvPicPr>
            <p:cNvPr id="1084" name="Picture 20" descr="Plenary Lectures - British Ecological Society">
              <a:extLst>
                <a:ext uri="{FF2B5EF4-FFF2-40B4-BE49-F238E27FC236}">
                  <a16:creationId xmlns:a16="http://schemas.microsoft.com/office/drawing/2014/main" id="{E6A6FCFD-B6D5-3568-C38F-EF1A77623591}"/>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4226495" y="73401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22">
              <a:extLst>
                <a:ext uri="{FF2B5EF4-FFF2-40B4-BE49-F238E27FC236}">
                  <a16:creationId xmlns:a16="http://schemas.microsoft.com/office/drawing/2014/main" id="{77D70A94-C3F0-58C1-5C28-08AF32D4125A}"/>
                </a:ext>
              </a:extLst>
            </p:cNvPr>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4226495" y="125570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24">
              <a:extLst>
                <a:ext uri="{FF2B5EF4-FFF2-40B4-BE49-F238E27FC236}">
                  <a16:creationId xmlns:a16="http://schemas.microsoft.com/office/drawing/2014/main" id="{1EE7C8AF-78F9-9656-9663-EA3C6F7C93E5}"/>
                </a:ext>
              </a:extLst>
            </p:cNvPr>
            <p:cNvPicPr>
              <a:picLocks noChangeAspect="1" noChangeArrowheads="1"/>
            </p:cNvPicPr>
            <p:nvPr/>
          </p:nvPicPr>
          <p:blipFill>
            <a:blip r:embed="rId22" cstate="hqprint">
              <a:extLst>
                <a:ext uri="{28A0092B-C50C-407E-A947-70E740481C1C}">
                  <a14:useLocalDpi xmlns:a14="http://schemas.microsoft.com/office/drawing/2010/main"/>
                </a:ext>
              </a:extLst>
            </a:blip>
            <a:srcRect/>
            <a:stretch>
              <a:fillRect/>
            </a:stretch>
          </p:blipFill>
          <p:spPr bwMode="auto">
            <a:xfrm>
              <a:off x="4766495" y="73637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42" descr="Qiang YANG | Postdoctoral Researcher | Ph.D in Ecology | Department of ...">
              <a:extLst>
                <a:ext uri="{FF2B5EF4-FFF2-40B4-BE49-F238E27FC236}">
                  <a16:creationId xmlns:a16="http://schemas.microsoft.com/office/drawing/2014/main" id="{EF1D5C4C-3D61-FFF7-5C07-1BD88B1E1C2C}"/>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4766495" y="1264227"/>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088" name="Rectangle 1087">
              <a:extLst>
                <a:ext uri="{FF2B5EF4-FFF2-40B4-BE49-F238E27FC236}">
                  <a16:creationId xmlns:a16="http://schemas.microsoft.com/office/drawing/2014/main" id="{9E8B73B9-E549-7D70-66EF-B58605AA6FEB}"/>
                </a:ext>
              </a:extLst>
            </p:cNvPr>
            <p:cNvSpPr/>
            <p:nvPr/>
          </p:nvSpPr>
          <p:spPr>
            <a:xfrm>
              <a:off x="4226495" y="734012"/>
              <a:ext cx="1080000" cy="1061688"/>
            </a:xfrm>
            <a:prstGeom prst="rect">
              <a:avLst/>
            </a:prstGeom>
            <a:noFill/>
            <a:ln w="28575">
              <a:solidFill>
                <a:srgbClr val="FF3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pic>
        <p:nvPicPr>
          <p:cNvPr id="1089" name="Picture 12" descr="Frederik DE LAENDER | Professor | PhD | University of ...">
            <a:extLst>
              <a:ext uri="{FF2B5EF4-FFF2-40B4-BE49-F238E27FC236}">
                <a16:creationId xmlns:a16="http://schemas.microsoft.com/office/drawing/2014/main" id="{3BC4880B-6C69-EE3D-500A-9E7036882617}"/>
              </a:ext>
            </a:extLst>
          </p:cNvPr>
          <p:cNvPicPr>
            <a:picLocks noChangeAspect="1" noChangeArrowheads="1"/>
          </p:cNvPicPr>
          <p:nvPr/>
        </p:nvPicPr>
        <p:blipFill>
          <a:blip r:embed="rId24" cstate="hqprint">
            <a:extLst>
              <a:ext uri="{28A0092B-C50C-407E-A947-70E740481C1C}">
                <a14:useLocalDpi xmlns:a14="http://schemas.microsoft.com/office/drawing/2010/main"/>
              </a:ext>
            </a:extLst>
          </a:blip>
          <a:srcRect/>
          <a:stretch>
            <a:fillRect/>
          </a:stretch>
        </p:blipFill>
        <p:spPr bwMode="auto">
          <a:xfrm>
            <a:off x="5012044" y="533217"/>
            <a:ext cx="540000" cy="540000"/>
          </a:xfrm>
          <a:prstGeom prst="rect">
            <a:avLst/>
          </a:prstGeom>
          <a:noFill/>
          <a:ln w="28575">
            <a:solidFill>
              <a:srgbClr val="2800FF"/>
            </a:solidFill>
          </a:ln>
          <a:extLst>
            <a:ext uri="{909E8E84-426E-40DD-AFC4-6F175D3DCCD1}">
              <a14:hiddenFill xmlns:a14="http://schemas.microsoft.com/office/drawing/2010/main">
                <a:solidFill>
                  <a:srgbClr val="FFFFFF"/>
                </a:solidFill>
              </a14:hiddenFill>
            </a:ext>
          </a:extLst>
        </p:spPr>
      </p:pic>
      <p:grpSp>
        <p:nvGrpSpPr>
          <p:cNvPr id="1091" name="Group 1090">
            <a:extLst>
              <a:ext uri="{FF2B5EF4-FFF2-40B4-BE49-F238E27FC236}">
                <a16:creationId xmlns:a16="http://schemas.microsoft.com/office/drawing/2014/main" id="{CE74B158-7FAF-74CC-4A2D-0B0A90421D36}"/>
              </a:ext>
            </a:extLst>
          </p:cNvPr>
          <p:cNvGrpSpPr/>
          <p:nvPr/>
        </p:nvGrpSpPr>
        <p:grpSpPr>
          <a:xfrm>
            <a:off x="4042818" y="5408097"/>
            <a:ext cx="1080074" cy="540000"/>
            <a:chOff x="5049958" y="4317511"/>
            <a:chExt cx="1080074" cy="540000"/>
          </a:xfrm>
        </p:grpSpPr>
        <p:pic>
          <p:nvPicPr>
            <p:cNvPr id="1092" name="Picture 26" descr="Current Members of the Department | Department of Zoology">
              <a:extLst>
                <a:ext uri="{FF2B5EF4-FFF2-40B4-BE49-F238E27FC236}">
                  <a16:creationId xmlns:a16="http://schemas.microsoft.com/office/drawing/2014/main" id="{21557169-A143-C4C0-E8B4-2DF3B6CC49E4}"/>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5049958" y="431751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93" name="Picture 6" descr="Daniel Montoya, PhD Ecology | Biodiversity, Ecosystems and Global Change">
              <a:extLst>
                <a:ext uri="{FF2B5EF4-FFF2-40B4-BE49-F238E27FC236}">
                  <a16:creationId xmlns:a16="http://schemas.microsoft.com/office/drawing/2014/main" id="{C9DDF952-C829-7B9E-FFFD-6BE2169CF650}"/>
                </a:ext>
              </a:extLst>
            </p:cNvPr>
            <p:cNvPicPr>
              <a:picLocks noChangeAspect="1" noChangeArrowheads="1"/>
            </p:cNvPicPr>
            <p:nvPr/>
          </p:nvPicPr>
          <p:blipFill rotWithShape="1">
            <a:blip r:embed="rId26" cstate="hqprint">
              <a:extLst>
                <a:ext uri="{28A0092B-C50C-407E-A947-70E740481C1C}">
                  <a14:useLocalDpi xmlns:a14="http://schemas.microsoft.com/office/drawing/2010/main"/>
                </a:ext>
              </a:extLst>
            </a:blip>
            <a:srcRect/>
            <a:stretch/>
          </p:blipFill>
          <p:spPr bwMode="auto">
            <a:xfrm>
              <a:off x="5589958" y="4317511"/>
              <a:ext cx="540074" cy="540000"/>
            </a:xfrm>
            <a:prstGeom prst="rect">
              <a:avLst/>
            </a:prstGeom>
            <a:noFill/>
            <a:extLst>
              <a:ext uri="{909E8E84-426E-40DD-AFC4-6F175D3DCCD1}">
                <a14:hiddenFill xmlns:a14="http://schemas.microsoft.com/office/drawing/2010/main">
                  <a:solidFill>
                    <a:srgbClr val="FFFFFF"/>
                  </a:solidFill>
                </a14:hiddenFill>
              </a:ext>
            </a:extLst>
          </p:spPr>
        </p:pic>
        <p:sp>
          <p:nvSpPr>
            <p:cNvPr id="1095" name="Rectangle 1094">
              <a:extLst>
                <a:ext uri="{FF2B5EF4-FFF2-40B4-BE49-F238E27FC236}">
                  <a16:creationId xmlns:a16="http://schemas.microsoft.com/office/drawing/2014/main" id="{74B0ACD4-A491-E61D-27E3-F5868BEE42B5}"/>
                </a:ext>
              </a:extLst>
            </p:cNvPr>
            <p:cNvSpPr/>
            <p:nvPr/>
          </p:nvSpPr>
          <p:spPr>
            <a:xfrm>
              <a:off x="5049958" y="4317511"/>
              <a:ext cx="1080074" cy="540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96" name="Group 1095">
            <a:extLst>
              <a:ext uri="{FF2B5EF4-FFF2-40B4-BE49-F238E27FC236}">
                <a16:creationId xmlns:a16="http://schemas.microsoft.com/office/drawing/2014/main" id="{7D959340-1A3C-5611-26C1-96445F8FF1A5}"/>
              </a:ext>
            </a:extLst>
          </p:cNvPr>
          <p:cNvGrpSpPr/>
          <p:nvPr/>
        </p:nvGrpSpPr>
        <p:grpSpPr>
          <a:xfrm>
            <a:off x="7906081" y="3674328"/>
            <a:ext cx="1080000" cy="540000"/>
            <a:chOff x="6452525" y="5048553"/>
            <a:chExt cx="1080000" cy="540000"/>
          </a:xfrm>
        </p:grpSpPr>
        <p:pic>
          <p:nvPicPr>
            <p:cNvPr id="1097" name="Picture 12">
              <a:extLst>
                <a:ext uri="{FF2B5EF4-FFF2-40B4-BE49-F238E27FC236}">
                  <a16:creationId xmlns:a16="http://schemas.microsoft.com/office/drawing/2014/main" id="{0AF32E56-C570-FF51-5951-316F079890C8}"/>
                </a:ext>
              </a:extLst>
            </p:cNvPr>
            <p:cNvPicPr>
              <a:picLocks noChangeAspect="1" noChangeArrowheads="1"/>
            </p:cNvPicPr>
            <p:nvPr/>
          </p:nvPicPr>
          <p:blipFill>
            <a:blip r:embed="rId27" cstate="hqprint">
              <a:extLst>
                <a:ext uri="{28A0092B-C50C-407E-A947-70E740481C1C}">
                  <a14:useLocalDpi xmlns:a14="http://schemas.microsoft.com/office/drawing/2010/main"/>
                </a:ext>
              </a:extLst>
            </a:blip>
            <a:srcRect/>
            <a:stretch>
              <a:fillRect/>
            </a:stretch>
          </p:blipFill>
          <p:spPr bwMode="auto">
            <a:xfrm>
              <a:off x="6452525" y="504855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10" descr="Shaopeng WANG | Assistant professor | Ph.D. | Peking University ...">
              <a:extLst>
                <a:ext uri="{FF2B5EF4-FFF2-40B4-BE49-F238E27FC236}">
                  <a16:creationId xmlns:a16="http://schemas.microsoft.com/office/drawing/2014/main" id="{307A0FA1-9D94-47B8-247A-F6085D5C80D8}"/>
                </a:ext>
              </a:extLst>
            </p:cNvPr>
            <p:cNvPicPr>
              <a:picLocks noChangeAspect="1" noChangeArrowheads="1"/>
            </p:cNvPicPr>
            <p:nvPr/>
          </p:nvPicPr>
          <p:blipFill>
            <a:blip r:embed="rId28" cstate="hqprint">
              <a:extLst>
                <a:ext uri="{28A0092B-C50C-407E-A947-70E740481C1C}">
                  <a14:useLocalDpi xmlns:a14="http://schemas.microsoft.com/office/drawing/2010/main"/>
                </a:ext>
              </a:extLst>
            </a:blip>
            <a:srcRect/>
            <a:stretch>
              <a:fillRect/>
            </a:stretch>
          </p:blipFill>
          <p:spPr bwMode="auto">
            <a:xfrm>
              <a:off x="6992525" y="5048553"/>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02" name="Rectangle 1101">
              <a:extLst>
                <a:ext uri="{FF2B5EF4-FFF2-40B4-BE49-F238E27FC236}">
                  <a16:creationId xmlns:a16="http://schemas.microsoft.com/office/drawing/2014/main" id="{9E0450B2-F077-7331-0AED-024D20377738}"/>
                </a:ext>
              </a:extLst>
            </p:cNvPr>
            <p:cNvSpPr/>
            <p:nvPr/>
          </p:nvSpPr>
          <p:spPr>
            <a:xfrm>
              <a:off x="6452525" y="5048553"/>
              <a:ext cx="1080000" cy="540000"/>
            </a:xfrm>
            <a:prstGeom prst="rect">
              <a:avLst/>
            </a:prstGeom>
            <a:noFill/>
            <a:ln w="28575">
              <a:solidFill>
                <a:srgbClr val="AF2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107" name="Group 1106">
            <a:extLst>
              <a:ext uri="{FF2B5EF4-FFF2-40B4-BE49-F238E27FC236}">
                <a16:creationId xmlns:a16="http://schemas.microsoft.com/office/drawing/2014/main" id="{7EC33ACC-134C-E1B7-E906-68885F3A18AA}"/>
              </a:ext>
            </a:extLst>
          </p:cNvPr>
          <p:cNvGrpSpPr/>
          <p:nvPr/>
        </p:nvGrpSpPr>
        <p:grpSpPr>
          <a:xfrm>
            <a:off x="7281427" y="593440"/>
            <a:ext cx="1079488" cy="542895"/>
            <a:chOff x="6564005" y="862086"/>
            <a:chExt cx="1079488" cy="542895"/>
          </a:xfrm>
        </p:grpSpPr>
        <p:pic>
          <p:nvPicPr>
            <p:cNvPr id="1108" name="Picture 18" descr="Laura ANTAO | Postdoctoral Researcher | PhD | University ...">
              <a:extLst>
                <a:ext uri="{FF2B5EF4-FFF2-40B4-BE49-F238E27FC236}">
                  <a16:creationId xmlns:a16="http://schemas.microsoft.com/office/drawing/2014/main" id="{B63B3421-0D98-6F24-0B68-7B0D062C75B4}"/>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564005" y="862086"/>
              <a:ext cx="53948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09" name="Picture 6" descr="Elina KAARLEJÄRVI | Postdoctoral Researcher | PhD | University of ...">
              <a:extLst>
                <a:ext uri="{FF2B5EF4-FFF2-40B4-BE49-F238E27FC236}">
                  <a16:creationId xmlns:a16="http://schemas.microsoft.com/office/drawing/2014/main" id="{7FAFD891-9C1A-B814-8023-1462DD2EC687}"/>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7103493" y="864981"/>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10" name="Rectangle 1109">
              <a:extLst>
                <a:ext uri="{FF2B5EF4-FFF2-40B4-BE49-F238E27FC236}">
                  <a16:creationId xmlns:a16="http://schemas.microsoft.com/office/drawing/2014/main" id="{543D2FC6-BA31-ED4D-EAF2-6219C0754894}"/>
                </a:ext>
              </a:extLst>
            </p:cNvPr>
            <p:cNvSpPr/>
            <p:nvPr/>
          </p:nvSpPr>
          <p:spPr>
            <a:xfrm>
              <a:off x="6564005" y="862086"/>
              <a:ext cx="1079488" cy="540000"/>
            </a:xfrm>
            <a:prstGeom prst="rect">
              <a:avLst/>
            </a:prstGeom>
            <a:noFill/>
            <a:ln w="28575">
              <a:solidFill>
                <a:srgbClr val="B2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pic>
        <p:nvPicPr>
          <p:cNvPr id="1111" name="Picture 40" descr="Masayuki USHIO">
            <a:extLst>
              <a:ext uri="{FF2B5EF4-FFF2-40B4-BE49-F238E27FC236}">
                <a16:creationId xmlns:a16="http://schemas.microsoft.com/office/drawing/2014/main" id="{D22642C5-1649-3E6B-45CD-05F97573F3A5}"/>
              </a:ext>
            </a:extLst>
          </p:cNvPr>
          <p:cNvPicPr>
            <a:picLocks noChangeAspect="1" noChangeArrowheads="1"/>
          </p:cNvPicPr>
          <p:nvPr/>
        </p:nvPicPr>
        <p:blipFill rotWithShape="1">
          <a:blip r:embed="rId31" cstate="hqprint">
            <a:extLst>
              <a:ext uri="{28A0092B-C50C-407E-A947-70E740481C1C}">
                <a14:useLocalDpi xmlns:a14="http://schemas.microsoft.com/office/drawing/2010/main"/>
              </a:ext>
            </a:extLst>
          </a:blip>
          <a:srcRect/>
          <a:stretch/>
        </p:blipFill>
        <p:spPr bwMode="auto">
          <a:xfrm>
            <a:off x="8449551" y="4397865"/>
            <a:ext cx="538281" cy="540000"/>
          </a:xfrm>
          <a:prstGeom prst="rect">
            <a:avLst/>
          </a:prstGeom>
          <a:noFill/>
          <a:ln w="28575">
            <a:solidFill>
              <a:srgbClr val="8629AF"/>
            </a:solidFill>
          </a:ln>
          <a:extLst>
            <a:ext uri="{909E8E84-426E-40DD-AFC4-6F175D3DCCD1}">
              <a14:hiddenFill xmlns:a14="http://schemas.microsoft.com/office/drawing/2010/main">
                <a:solidFill>
                  <a:srgbClr val="FFFFFF"/>
                </a:solidFill>
              </a14:hiddenFill>
            </a:ext>
          </a:extLst>
        </p:spPr>
      </p:pic>
      <p:grpSp>
        <p:nvGrpSpPr>
          <p:cNvPr id="1112" name="Group 1111">
            <a:extLst>
              <a:ext uri="{FF2B5EF4-FFF2-40B4-BE49-F238E27FC236}">
                <a16:creationId xmlns:a16="http://schemas.microsoft.com/office/drawing/2014/main" id="{81DC2D0E-ED9E-3236-6034-DAE84298E593}"/>
              </a:ext>
            </a:extLst>
          </p:cNvPr>
          <p:cNvGrpSpPr/>
          <p:nvPr/>
        </p:nvGrpSpPr>
        <p:grpSpPr>
          <a:xfrm>
            <a:off x="7894680" y="1372559"/>
            <a:ext cx="1079779" cy="2135020"/>
            <a:chOff x="7827845" y="3365574"/>
            <a:chExt cx="1079779" cy="2135020"/>
          </a:xfrm>
        </p:grpSpPr>
        <p:pic>
          <p:nvPicPr>
            <p:cNvPr id="1113" name="Picture 2" descr="Samuel ROSS | PhD Student | MBiol, BSc Ecology and ...">
              <a:extLst>
                <a:ext uri="{FF2B5EF4-FFF2-40B4-BE49-F238E27FC236}">
                  <a16:creationId xmlns:a16="http://schemas.microsoft.com/office/drawing/2014/main" id="{A4012FBB-0DE3-184E-587F-CCDAB29AB75E}"/>
                </a:ext>
              </a:extLst>
            </p:cNvPr>
            <p:cNvPicPr>
              <a:picLocks noChangeAspect="1" noChangeArrowheads="1"/>
            </p:cNvPicPr>
            <p:nvPr/>
          </p:nvPicPr>
          <p:blipFill>
            <a:blip r:embed="rId32" cstate="hqprint">
              <a:extLst>
                <a:ext uri="{28A0092B-C50C-407E-A947-70E740481C1C}">
                  <a14:useLocalDpi xmlns:a14="http://schemas.microsoft.com/office/drawing/2010/main"/>
                </a:ext>
              </a:extLst>
            </a:blip>
            <a:srcRect/>
            <a:stretch>
              <a:fillRect/>
            </a:stretch>
          </p:blipFill>
          <p:spPr bwMode="auto">
            <a:xfrm>
              <a:off x="7829252" y="336557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14" name="Picture 8" descr="Takehiro SASAKI | Yokohama National University, Yokohama ...">
              <a:extLst>
                <a:ext uri="{FF2B5EF4-FFF2-40B4-BE49-F238E27FC236}">
                  <a16:creationId xmlns:a16="http://schemas.microsoft.com/office/drawing/2014/main" id="{54271463-DD49-8F02-E9C6-4E5D7BAA7BC7}"/>
                </a:ext>
              </a:extLst>
            </p:cNvPr>
            <p:cNvPicPr>
              <a:picLocks noChangeAspect="1" noChangeArrowheads="1"/>
            </p:cNvPicPr>
            <p:nvPr/>
          </p:nvPicPr>
          <p:blipFill>
            <a:blip r:embed="rId33" cstate="hqprint">
              <a:extLst>
                <a:ext uri="{28A0092B-C50C-407E-A947-70E740481C1C}">
                  <a14:useLocalDpi xmlns:a14="http://schemas.microsoft.com/office/drawing/2010/main"/>
                </a:ext>
              </a:extLst>
            </a:blip>
            <a:srcRect/>
            <a:stretch>
              <a:fillRect/>
            </a:stretch>
          </p:blipFill>
          <p:spPr bwMode="auto">
            <a:xfrm>
              <a:off x="7829252" y="389727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46" descr="Michio KONDOH | Professor (Full) | PhD | Tohoku University, Sendai ...">
              <a:extLst>
                <a:ext uri="{FF2B5EF4-FFF2-40B4-BE49-F238E27FC236}">
                  <a16:creationId xmlns:a16="http://schemas.microsoft.com/office/drawing/2014/main" id="{608F95CB-C27F-90F2-772C-2900825E9F6B}"/>
                </a:ext>
              </a:extLst>
            </p:cNvPr>
            <p:cNvPicPr>
              <a:picLocks noChangeAspect="1" noChangeArrowheads="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8367624" y="336557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1" name="Picture 1120">
              <a:extLst>
                <a:ext uri="{FF2B5EF4-FFF2-40B4-BE49-F238E27FC236}">
                  <a16:creationId xmlns:a16="http://schemas.microsoft.com/office/drawing/2014/main" id="{40D6D50C-B481-19C9-899F-BC48F1533102}"/>
                </a:ext>
              </a:extLst>
            </p:cNvPr>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8365943" y="3897272"/>
              <a:ext cx="540053" cy="540000"/>
            </a:xfrm>
            <a:prstGeom prst="rect">
              <a:avLst/>
            </a:prstGeom>
          </p:spPr>
        </p:pic>
        <p:pic>
          <p:nvPicPr>
            <p:cNvPr id="1122" name="Picture 2" descr="西澤 啓太">
              <a:extLst>
                <a:ext uri="{FF2B5EF4-FFF2-40B4-BE49-F238E27FC236}">
                  <a16:creationId xmlns:a16="http://schemas.microsoft.com/office/drawing/2014/main" id="{BF649F47-190A-E416-57A4-BA77BC6458FC}"/>
                </a:ext>
              </a:extLst>
            </p:cNvPr>
            <p:cNvPicPr>
              <a:picLocks noChangeAspect="1" noChangeArrowheads="1"/>
            </p:cNvPicPr>
            <p:nvPr/>
          </p:nvPicPr>
          <p:blipFill>
            <a:blip r:embed="rId36">
              <a:extLst>
                <a:ext uri="{28A0092B-C50C-407E-A947-70E740481C1C}">
                  <a14:useLocalDpi xmlns:a14="http://schemas.microsoft.com/office/drawing/2010/main"/>
                </a:ext>
              </a:extLst>
            </a:blip>
            <a:srcRect/>
            <a:stretch>
              <a:fillRect/>
            </a:stretch>
          </p:blipFill>
          <p:spPr bwMode="auto">
            <a:xfrm>
              <a:off x="8365969" y="442862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3" name="Picture 4">
              <a:extLst>
                <a:ext uri="{FF2B5EF4-FFF2-40B4-BE49-F238E27FC236}">
                  <a16:creationId xmlns:a16="http://schemas.microsoft.com/office/drawing/2014/main" id="{1B10F1AD-C261-A155-D9E3-CCF272E5DA77}"/>
                </a:ext>
              </a:extLst>
            </p:cNvPr>
            <p:cNvPicPr>
              <a:picLocks noChangeAspect="1" noChangeArrowheads="1"/>
            </p:cNvPicPr>
            <p:nvPr/>
          </p:nvPicPr>
          <p:blipFill rotWithShape="1">
            <a:blip r:embed="rId37" cstate="hqprint">
              <a:extLst>
                <a:ext uri="{28A0092B-C50C-407E-A947-70E740481C1C}">
                  <a14:useLocalDpi xmlns:a14="http://schemas.microsoft.com/office/drawing/2010/main"/>
                </a:ext>
              </a:extLst>
            </a:blip>
            <a:srcRect/>
            <a:stretch/>
          </p:blipFill>
          <p:spPr bwMode="auto">
            <a:xfrm>
              <a:off x="7827845" y="4435288"/>
              <a:ext cx="538111"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14">
              <a:extLst>
                <a:ext uri="{FF2B5EF4-FFF2-40B4-BE49-F238E27FC236}">
                  <a16:creationId xmlns:a16="http://schemas.microsoft.com/office/drawing/2014/main" id="{1C094142-EFBA-CDA6-2F89-53D8F3E779E5}"/>
                </a:ext>
              </a:extLst>
            </p:cNvPr>
            <p:cNvPicPr>
              <a:picLocks noChangeAspect="1" noChangeArrowheads="1"/>
            </p:cNvPicPr>
            <p:nvPr/>
          </p:nvPicPr>
          <p:blipFill rotWithShape="1">
            <a:blip r:embed="rId38" cstate="hqprint">
              <a:extLst>
                <a:ext uri="{28A0092B-C50C-407E-A947-70E740481C1C}">
                  <a14:useLocalDpi xmlns:a14="http://schemas.microsoft.com/office/drawing/2010/main"/>
                </a:ext>
              </a:extLst>
            </a:blip>
            <a:srcRect/>
            <a:stretch/>
          </p:blipFill>
          <p:spPr bwMode="auto">
            <a:xfrm>
              <a:off x="8364128" y="4960594"/>
              <a:ext cx="54043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6" name="Picture 16" descr="Avatar">
              <a:extLst>
                <a:ext uri="{FF2B5EF4-FFF2-40B4-BE49-F238E27FC236}">
                  <a16:creationId xmlns:a16="http://schemas.microsoft.com/office/drawing/2014/main" id="{7BB80C3D-B879-2953-C21C-0B66A62C0576}"/>
                </a:ext>
              </a:extLst>
            </p:cNvPr>
            <p:cNvPicPr>
              <a:picLocks noChangeAspect="1" noChangeArrowheads="1"/>
            </p:cNvPicPr>
            <p:nvPr/>
          </p:nvPicPr>
          <p:blipFill rotWithShape="1">
            <a:blip r:embed="rId39" cstate="hqprint">
              <a:extLst>
                <a:ext uri="{28A0092B-C50C-407E-A947-70E740481C1C}">
                  <a14:useLocalDpi xmlns:a14="http://schemas.microsoft.com/office/drawing/2010/main"/>
                </a:ext>
              </a:extLst>
            </a:blip>
            <a:srcRect/>
            <a:stretch/>
          </p:blipFill>
          <p:spPr bwMode="auto">
            <a:xfrm>
              <a:off x="7829316" y="4956976"/>
              <a:ext cx="539872" cy="540000"/>
            </a:xfrm>
            <a:prstGeom prst="rect">
              <a:avLst/>
            </a:prstGeom>
            <a:noFill/>
            <a:extLst>
              <a:ext uri="{909E8E84-426E-40DD-AFC4-6F175D3DCCD1}">
                <a14:hiddenFill xmlns:a14="http://schemas.microsoft.com/office/drawing/2010/main">
                  <a:solidFill>
                    <a:srgbClr val="FFFFFF"/>
                  </a:solidFill>
                </a14:hiddenFill>
              </a:ext>
            </a:extLst>
          </p:spPr>
        </p:pic>
        <p:sp>
          <p:nvSpPr>
            <p:cNvPr id="1127" name="Rectangle 1126">
              <a:extLst>
                <a:ext uri="{FF2B5EF4-FFF2-40B4-BE49-F238E27FC236}">
                  <a16:creationId xmlns:a16="http://schemas.microsoft.com/office/drawing/2014/main" id="{2CCABCCD-02AD-8526-1827-654B27148EAB}"/>
                </a:ext>
              </a:extLst>
            </p:cNvPr>
            <p:cNvSpPr/>
            <p:nvPr/>
          </p:nvSpPr>
          <p:spPr>
            <a:xfrm>
              <a:off x="7827845" y="3365574"/>
              <a:ext cx="1076721" cy="2131402"/>
            </a:xfrm>
            <a:prstGeom prst="rect">
              <a:avLst/>
            </a:prstGeom>
            <a:noFill/>
            <a:ln w="28575">
              <a:solidFill>
                <a:srgbClr val="E3B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128" name="Group 1127">
            <a:extLst>
              <a:ext uri="{FF2B5EF4-FFF2-40B4-BE49-F238E27FC236}">
                <a16:creationId xmlns:a16="http://schemas.microsoft.com/office/drawing/2014/main" id="{BA2CDDD4-BCF0-CCA2-B753-8CC88DE2D614}"/>
              </a:ext>
            </a:extLst>
          </p:cNvPr>
          <p:cNvGrpSpPr/>
          <p:nvPr/>
        </p:nvGrpSpPr>
        <p:grpSpPr>
          <a:xfrm>
            <a:off x="5958685" y="4712631"/>
            <a:ext cx="1083129" cy="543631"/>
            <a:chOff x="2383002" y="790005"/>
            <a:chExt cx="1083129" cy="543631"/>
          </a:xfrm>
        </p:grpSpPr>
        <p:pic>
          <p:nvPicPr>
            <p:cNvPr id="1129" name="Picture 18" descr="Sumanta BAGCHI | PhD | Indian Institute of Science, Bengaluru | IISC ...">
              <a:extLst>
                <a:ext uri="{FF2B5EF4-FFF2-40B4-BE49-F238E27FC236}">
                  <a16:creationId xmlns:a16="http://schemas.microsoft.com/office/drawing/2014/main" id="{DFE603F5-2400-042F-6C22-ABE2651B5212}"/>
                </a:ext>
              </a:extLst>
            </p:cNvPr>
            <p:cNvPicPr>
              <a:picLocks noChangeAspect="1" noChangeArrowheads="1"/>
            </p:cNvPicPr>
            <p:nvPr/>
          </p:nvPicPr>
          <p:blipFill>
            <a:blip r:embed="rId40" cstate="hqprint">
              <a:extLst>
                <a:ext uri="{28A0092B-C50C-407E-A947-70E740481C1C}">
                  <a14:useLocalDpi xmlns:a14="http://schemas.microsoft.com/office/drawing/2010/main"/>
                </a:ext>
              </a:extLst>
            </a:blip>
            <a:srcRect/>
            <a:stretch>
              <a:fillRect/>
            </a:stretch>
          </p:blipFill>
          <p:spPr bwMode="auto">
            <a:xfrm>
              <a:off x="2383002" y="79000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30" name="Picture 20" descr="MEGHNA KRISHNADAS | Doctor of Philosophy | Biodiversity and Ecosystems ...">
              <a:extLst>
                <a:ext uri="{FF2B5EF4-FFF2-40B4-BE49-F238E27FC236}">
                  <a16:creationId xmlns:a16="http://schemas.microsoft.com/office/drawing/2014/main" id="{A8F5BB30-8653-C30A-9496-05B965740788}"/>
                </a:ext>
              </a:extLst>
            </p:cNvPr>
            <p:cNvPicPr>
              <a:picLocks noChangeAspect="1" noChangeArrowheads="1"/>
            </p:cNvPicPr>
            <p:nvPr/>
          </p:nvPicPr>
          <p:blipFill>
            <a:blip r:embed="rId41" cstate="hqprint">
              <a:extLst>
                <a:ext uri="{28A0092B-C50C-407E-A947-70E740481C1C}">
                  <a14:useLocalDpi xmlns:a14="http://schemas.microsoft.com/office/drawing/2010/main"/>
                </a:ext>
              </a:extLst>
            </a:blip>
            <a:srcRect/>
            <a:stretch>
              <a:fillRect/>
            </a:stretch>
          </p:blipFill>
          <p:spPr bwMode="auto">
            <a:xfrm>
              <a:off x="2916192" y="793636"/>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31" name="Rectangle 1130">
              <a:extLst>
                <a:ext uri="{FF2B5EF4-FFF2-40B4-BE49-F238E27FC236}">
                  <a16:creationId xmlns:a16="http://schemas.microsoft.com/office/drawing/2014/main" id="{68130FA1-B543-7269-E243-D462E1219898}"/>
                </a:ext>
              </a:extLst>
            </p:cNvPr>
            <p:cNvSpPr/>
            <p:nvPr/>
          </p:nvSpPr>
          <p:spPr>
            <a:xfrm>
              <a:off x="2383002" y="793636"/>
              <a:ext cx="1083129" cy="540000"/>
            </a:xfrm>
            <a:prstGeom prst="rect">
              <a:avLst/>
            </a:prstGeom>
            <a:noFill/>
            <a:ln w="28575">
              <a:solidFill>
                <a:srgbClr val="4AA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grpSp>
      <p:grpSp>
        <p:nvGrpSpPr>
          <p:cNvPr id="1132" name="Group 1131">
            <a:extLst>
              <a:ext uri="{FF2B5EF4-FFF2-40B4-BE49-F238E27FC236}">
                <a16:creationId xmlns:a16="http://schemas.microsoft.com/office/drawing/2014/main" id="{D810B098-5620-8D45-1F66-5F97960369F4}"/>
              </a:ext>
            </a:extLst>
          </p:cNvPr>
          <p:cNvGrpSpPr/>
          <p:nvPr/>
        </p:nvGrpSpPr>
        <p:grpSpPr>
          <a:xfrm>
            <a:off x="3354687" y="4342094"/>
            <a:ext cx="547070" cy="1608471"/>
            <a:chOff x="9542918" y="2531724"/>
            <a:chExt cx="547070" cy="1608471"/>
          </a:xfrm>
        </p:grpSpPr>
        <p:pic>
          <p:nvPicPr>
            <p:cNvPr id="1133" name="Picture 1132" descr="A picture containing text, outdoor, person&#10;&#10;Description automatically generated">
              <a:extLst>
                <a:ext uri="{FF2B5EF4-FFF2-40B4-BE49-F238E27FC236}">
                  <a16:creationId xmlns:a16="http://schemas.microsoft.com/office/drawing/2014/main" id="{ED4A8303-BA5F-4AC0-2E69-ED74AB5479C4}"/>
                </a:ext>
              </a:extLst>
            </p:cNvPr>
            <p:cNvPicPr>
              <a:picLocks noChangeAspect="1"/>
            </p:cNvPicPr>
            <p:nvPr/>
          </p:nvPicPr>
          <p:blipFill>
            <a:blip r:embed="rId42"/>
            <a:stretch>
              <a:fillRect/>
            </a:stretch>
          </p:blipFill>
          <p:spPr>
            <a:xfrm>
              <a:off x="9549800" y="2531724"/>
              <a:ext cx="540000" cy="540000"/>
            </a:xfrm>
            <a:prstGeom prst="rect">
              <a:avLst/>
            </a:prstGeom>
          </p:spPr>
        </p:pic>
        <p:pic>
          <p:nvPicPr>
            <p:cNvPr id="1135" name="Picture 24" descr="Jean-François ARNOLDI | PhD | Trinity College Dublin, Dublin | TCD ...">
              <a:extLst>
                <a:ext uri="{FF2B5EF4-FFF2-40B4-BE49-F238E27FC236}">
                  <a16:creationId xmlns:a16="http://schemas.microsoft.com/office/drawing/2014/main" id="{8B3886DB-2159-FE86-9F6F-99EF834214E5}"/>
                </a:ext>
              </a:extLst>
            </p:cNvPr>
            <p:cNvPicPr>
              <a:picLocks noChangeAspect="1" noChangeArrowheads="1"/>
            </p:cNvPicPr>
            <p:nvPr/>
          </p:nvPicPr>
          <p:blipFill>
            <a:blip r:embed="rId43" cstate="hqprint">
              <a:extLst>
                <a:ext uri="{28A0092B-C50C-407E-A947-70E740481C1C}">
                  <a14:useLocalDpi xmlns:a14="http://schemas.microsoft.com/office/drawing/2010/main"/>
                </a:ext>
              </a:extLst>
            </a:blip>
            <a:srcRect/>
            <a:stretch>
              <a:fillRect/>
            </a:stretch>
          </p:blipFill>
          <p:spPr bwMode="auto">
            <a:xfrm>
              <a:off x="9542918" y="307157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36" name="Picture 26" descr="Vasilis Dakos – SparcS">
              <a:extLst>
                <a:ext uri="{FF2B5EF4-FFF2-40B4-BE49-F238E27FC236}">
                  <a16:creationId xmlns:a16="http://schemas.microsoft.com/office/drawing/2014/main" id="{548FC469-74B2-3DB2-D1DA-21F684E41E6E}"/>
                </a:ext>
              </a:extLst>
            </p:cNvPr>
            <p:cNvPicPr>
              <a:picLocks noChangeAspect="1" noChangeArrowheads="1"/>
            </p:cNvPicPr>
            <p:nvPr/>
          </p:nvPicPr>
          <p:blipFill>
            <a:blip r:embed="rId44" cstate="hqprint">
              <a:extLst>
                <a:ext uri="{28A0092B-C50C-407E-A947-70E740481C1C}">
                  <a14:useLocalDpi xmlns:a14="http://schemas.microsoft.com/office/drawing/2010/main"/>
                </a:ext>
              </a:extLst>
            </a:blip>
            <a:srcRect/>
            <a:stretch>
              <a:fillRect/>
            </a:stretch>
          </p:blipFill>
          <p:spPr bwMode="auto">
            <a:xfrm>
              <a:off x="9549611" y="3600195"/>
              <a:ext cx="540377" cy="540000"/>
            </a:xfrm>
            <a:prstGeom prst="rect">
              <a:avLst/>
            </a:prstGeom>
            <a:noFill/>
            <a:extLst>
              <a:ext uri="{909E8E84-426E-40DD-AFC4-6F175D3DCCD1}">
                <a14:hiddenFill xmlns:a14="http://schemas.microsoft.com/office/drawing/2010/main">
                  <a:solidFill>
                    <a:srgbClr val="FFFFFF"/>
                  </a:solidFill>
                </a14:hiddenFill>
              </a:ext>
            </a:extLst>
          </p:spPr>
        </p:pic>
        <p:sp>
          <p:nvSpPr>
            <p:cNvPr id="1137" name="Rectangle 1136">
              <a:extLst>
                <a:ext uri="{FF2B5EF4-FFF2-40B4-BE49-F238E27FC236}">
                  <a16:creationId xmlns:a16="http://schemas.microsoft.com/office/drawing/2014/main" id="{36442741-AF2F-04C3-CB25-60D3064B1BD3}"/>
                </a:ext>
              </a:extLst>
            </p:cNvPr>
            <p:cNvSpPr/>
            <p:nvPr/>
          </p:nvSpPr>
          <p:spPr>
            <a:xfrm>
              <a:off x="9542918" y="2531724"/>
              <a:ext cx="546882" cy="160847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pic>
        <p:nvPicPr>
          <p:cNvPr id="1139" name="Picture 28" descr="Journal of Ecology">
            <a:extLst>
              <a:ext uri="{FF2B5EF4-FFF2-40B4-BE49-F238E27FC236}">
                <a16:creationId xmlns:a16="http://schemas.microsoft.com/office/drawing/2014/main" id="{61179ABD-8134-0302-D1B3-1C90B1C119FB}"/>
              </a:ext>
            </a:extLst>
          </p:cNvPr>
          <p:cNvPicPr>
            <a:picLocks noChangeAspect="1" noChangeArrowheads="1"/>
          </p:cNvPicPr>
          <p:nvPr/>
        </p:nvPicPr>
        <p:blipFill rotWithShape="1">
          <a:blip r:embed="rId45" cstate="hqprint">
            <a:extLst>
              <a:ext uri="{28A0092B-C50C-407E-A947-70E740481C1C}">
                <a14:useLocalDpi xmlns:a14="http://schemas.microsoft.com/office/drawing/2010/main"/>
              </a:ext>
            </a:extLst>
          </a:blip>
          <a:srcRect/>
          <a:stretch/>
        </p:blipFill>
        <p:spPr bwMode="auto">
          <a:xfrm>
            <a:off x="5329699" y="4723932"/>
            <a:ext cx="540279" cy="540000"/>
          </a:xfrm>
          <a:prstGeom prst="rect">
            <a:avLst/>
          </a:prstGeom>
          <a:noFill/>
          <a:ln w="28575">
            <a:solidFill>
              <a:srgbClr val="00FFF4"/>
            </a:solidFill>
          </a:ln>
          <a:extLst>
            <a:ext uri="{909E8E84-426E-40DD-AFC4-6F175D3DCCD1}">
              <a14:hiddenFill xmlns:a14="http://schemas.microsoft.com/office/drawing/2010/main">
                <a:solidFill>
                  <a:srgbClr val="FFFFFF"/>
                </a:solidFill>
              </a14:hiddenFill>
            </a:ext>
          </a:extLst>
        </p:spPr>
      </p:pic>
      <p:pic>
        <p:nvPicPr>
          <p:cNvPr id="1140" name="Picture 30" descr="Anna Eklöf, Linköping Universi [IMAGE] | EurekAlert! Science News Releases">
            <a:extLst>
              <a:ext uri="{FF2B5EF4-FFF2-40B4-BE49-F238E27FC236}">
                <a16:creationId xmlns:a16="http://schemas.microsoft.com/office/drawing/2014/main" id="{FB1BDDF7-5AAA-2C5D-5B99-E2FD10084DB0}"/>
              </a:ext>
            </a:extLst>
          </p:cNvPr>
          <p:cNvPicPr>
            <a:picLocks noChangeAspect="1" noChangeArrowheads="1"/>
          </p:cNvPicPr>
          <p:nvPr/>
        </p:nvPicPr>
        <p:blipFill rotWithShape="1">
          <a:blip r:embed="rId46" cstate="hqprint">
            <a:extLst>
              <a:ext uri="{28A0092B-C50C-407E-A947-70E740481C1C}">
                <a14:useLocalDpi xmlns:a14="http://schemas.microsoft.com/office/drawing/2010/main"/>
              </a:ext>
            </a:extLst>
          </a:blip>
          <a:srcRect/>
          <a:stretch/>
        </p:blipFill>
        <p:spPr bwMode="auto">
          <a:xfrm>
            <a:off x="7206381" y="1239985"/>
            <a:ext cx="540108" cy="540000"/>
          </a:xfrm>
          <a:prstGeom prst="rect">
            <a:avLst/>
          </a:prstGeom>
          <a:noFill/>
          <a:ln w="28575">
            <a:solidFill>
              <a:srgbClr val="AE8401"/>
            </a:solidFill>
          </a:ln>
          <a:extLst>
            <a:ext uri="{909E8E84-426E-40DD-AFC4-6F175D3DCCD1}">
              <a14:hiddenFill xmlns:a14="http://schemas.microsoft.com/office/drawing/2010/main">
                <a:solidFill>
                  <a:srgbClr val="FFFFFF"/>
                </a:solidFill>
              </a14:hiddenFill>
            </a:ext>
          </a:extLst>
        </p:spPr>
      </p:pic>
      <p:pic>
        <p:nvPicPr>
          <p:cNvPr id="1141" name="Picture 32" descr="Team: Causes and Consequences of Biodiversity Change | Senckenberg ...">
            <a:extLst>
              <a:ext uri="{FF2B5EF4-FFF2-40B4-BE49-F238E27FC236}">
                <a16:creationId xmlns:a16="http://schemas.microsoft.com/office/drawing/2014/main" id="{15BB30B7-7600-4B77-9AFA-C73726D0E7B5}"/>
              </a:ext>
            </a:extLst>
          </p:cNvPr>
          <p:cNvPicPr>
            <a:picLocks noChangeAspect="1" noChangeArrowheads="1"/>
          </p:cNvPicPr>
          <p:nvPr/>
        </p:nvPicPr>
        <p:blipFill rotWithShape="1">
          <a:blip r:embed="rId47" cstate="hqprint">
            <a:extLst>
              <a:ext uri="{28A0092B-C50C-407E-A947-70E740481C1C}">
                <a14:useLocalDpi xmlns:a14="http://schemas.microsoft.com/office/drawing/2010/main"/>
              </a:ext>
            </a:extLst>
          </a:blip>
          <a:srcRect/>
          <a:stretch/>
        </p:blipFill>
        <p:spPr bwMode="auto">
          <a:xfrm>
            <a:off x="5367401" y="1202324"/>
            <a:ext cx="539636" cy="540000"/>
          </a:xfrm>
          <a:prstGeom prst="rect">
            <a:avLst/>
          </a:prstGeom>
          <a:noFill/>
          <a:ln w="28575">
            <a:solidFill>
              <a:srgbClr val="3684B8"/>
            </a:solidFill>
          </a:ln>
          <a:extLst>
            <a:ext uri="{909E8E84-426E-40DD-AFC4-6F175D3DCCD1}">
              <a14:hiddenFill xmlns:a14="http://schemas.microsoft.com/office/drawing/2010/main">
                <a:solidFill>
                  <a:srgbClr val="FFFFFF"/>
                </a:solidFill>
              </a14:hiddenFill>
            </a:ext>
          </a:extLst>
        </p:spPr>
      </p:pic>
      <p:sp>
        <p:nvSpPr>
          <p:cNvPr id="1142" name="Rectangle 1141">
            <a:extLst>
              <a:ext uri="{FF2B5EF4-FFF2-40B4-BE49-F238E27FC236}">
                <a16:creationId xmlns:a16="http://schemas.microsoft.com/office/drawing/2014/main" id="{7BF7DC54-6AB9-186D-4F6F-908C2EC4AE97}"/>
              </a:ext>
            </a:extLst>
          </p:cNvPr>
          <p:cNvSpPr>
            <a:spLocks noChangeAspect="1"/>
          </p:cNvSpPr>
          <p:nvPr/>
        </p:nvSpPr>
        <p:spPr>
          <a:xfrm>
            <a:off x="1332173" y="2333233"/>
            <a:ext cx="108000" cy="108000"/>
          </a:xfrm>
          <a:prstGeom prst="rect">
            <a:avLst/>
          </a:prstGeom>
          <a:solidFill>
            <a:srgbClr val="5DBB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4" name="Rectangle 1143">
            <a:extLst>
              <a:ext uri="{FF2B5EF4-FFF2-40B4-BE49-F238E27FC236}">
                <a16:creationId xmlns:a16="http://schemas.microsoft.com/office/drawing/2014/main" id="{F02A838F-A189-7363-DBEB-FD9B44171FE8}"/>
              </a:ext>
            </a:extLst>
          </p:cNvPr>
          <p:cNvSpPr>
            <a:spLocks noChangeAspect="1"/>
          </p:cNvSpPr>
          <p:nvPr/>
        </p:nvSpPr>
        <p:spPr>
          <a:xfrm>
            <a:off x="2435032" y="4383659"/>
            <a:ext cx="108000" cy="10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5" name="Rectangle 1144">
            <a:extLst>
              <a:ext uri="{FF2B5EF4-FFF2-40B4-BE49-F238E27FC236}">
                <a16:creationId xmlns:a16="http://schemas.microsoft.com/office/drawing/2014/main" id="{9FE5B262-7496-58E1-DDC2-E5C3C00F7136}"/>
              </a:ext>
            </a:extLst>
          </p:cNvPr>
          <p:cNvSpPr>
            <a:spLocks noChangeAspect="1"/>
          </p:cNvSpPr>
          <p:nvPr/>
        </p:nvSpPr>
        <p:spPr>
          <a:xfrm>
            <a:off x="1735705" y="3214187"/>
            <a:ext cx="108000" cy="108000"/>
          </a:xfrm>
          <a:prstGeom prst="rect">
            <a:avLst/>
          </a:prstGeom>
          <a:solidFill>
            <a:srgbClr val="866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6" name="Rectangle 1145">
            <a:extLst>
              <a:ext uri="{FF2B5EF4-FFF2-40B4-BE49-F238E27FC236}">
                <a16:creationId xmlns:a16="http://schemas.microsoft.com/office/drawing/2014/main" id="{0625320E-7E4C-F7AC-7EBC-459FF40B7D26}"/>
              </a:ext>
            </a:extLst>
          </p:cNvPr>
          <p:cNvSpPr>
            <a:spLocks noChangeAspect="1"/>
          </p:cNvSpPr>
          <p:nvPr/>
        </p:nvSpPr>
        <p:spPr>
          <a:xfrm>
            <a:off x="2973936" y="3859256"/>
            <a:ext cx="108000" cy="108000"/>
          </a:xfrm>
          <a:prstGeom prst="rect">
            <a:avLst/>
          </a:prstGeom>
          <a:solidFill>
            <a:srgbClr val="176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7" name="Rectangle 1146">
            <a:extLst>
              <a:ext uri="{FF2B5EF4-FFF2-40B4-BE49-F238E27FC236}">
                <a16:creationId xmlns:a16="http://schemas.microsoft.com/office/drawing/2014/main" id="{9419E683-B52C-FBC7-8822-2F284C55024F}"/>
              </a:ext>
            </a:extLst>
          </p:cNvPr>
          <p:cNvSpPr>
            <a:spLocks noChangeAspect="1"/>
          </p:cNvSpPr>
          <p:nvPr/>
        </p:nvSpPr>
        <p:spPr>
          <a:xfrm>
            <a:off x="1568729" y="2972516"/>
            <a:ext cx="108000" cy="10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148" name="Elbow Connector 1147">
            <a:extLst>
              <a:ext uri="{FF2B5EF4-FFF2-40B4-BE49-F238E27FC236}">
                <a16:creationId xmlns:a16="http://schemas.microsoft.com/office/drawing/2014/main" id="{62B24D6C-5BE4-DBC4-2145-65816160BC54}"/>
              </a:ext>
            </a:extLst>
          </p:cNvPr>
          <p:cNvCxnSpPr>
            <a:stCxn id="1081" idx="2"/>
            <a:endCxn id="1142" idx="0"/>
          </p:cNvCxnSpPr>
          <p:nvPr/>
        </p:nvCxnSpPr>
        <p:spPr>
          <a:xfrm rot="16200000" flipH="1">
            <a:off x="757949" y="1705008"/>
            <a:ext cx="622617" cy="633837"/>
          </a:xfrm>
          <a:prstGeom prst="bentConnector3">
            <a:avLst>
              <a:gd name="adj1" fmla="val 29248"/>
            </a:avLst>
          </a:prstGeom>
          <a:ln w="28575">
            <a:solidFill>
              <a:srgbClr val="5DBBCE"/>
            </a:solidFill>
          </a:ln>
        </p:spPr>
        <p:style>
          <a:lnRef idx="1">
            <a:schemeClr val="accent1"/>
          </a:lnRef>
          <a:fillRef idx="0">
            <a:schemeClr val="accent1"/>
          </a:fillRef>
          <a:effectRef idx="0">
            <a:schemeClr val="accent1"/>
          </a:effectRef>
          <a:fontRef idx="minor">
            <a:schemeClr val="tx1"/>
          </a:fontRef>
        </p:style>
      </p:cxnSp>
      <p:cxnSp>
        <p:nvCxnSpPr>
          <p:cNvPr id="1149" name="Elbow Connector 1148">
            <a:extLst>
              <a:ext uri="{FF2B5EF4-FFF2-40B4-BE49-F238E27FC236}">
                <a16:creationId xmlns:a16="http://schemas.microsoft.com/office/drawing/2014/main" id="{5B00CEFB-E6A6-3524-AC7D-5A5D2E2FCFC3}"/>
              </a:ext>
            </a:extLst>
          </p:cNvPr>
          <p:cNvCxnSpPr>
            <a:cxnSpLocks/>
            <a:stCxn id="1070" idx="0"/>
            <a:endCxn id="1147" idx="0"/>
          </p:cNvCxnSpPr>
          <p:nvPr/>
        </p:nvCxnSpPr>
        <p:spPr>
          <a:xfrm rot="5400000" flipH="1" flipV="1">
            <a:off x="1022232" y="2689939"/>
            <a:ext cx="317923" cy="883078"/>
          </a:xfrm>
          <a:prstGeom prst="bentConnector3">
            <a:avLst>
              <a:gd name="adj1" fmla="val 171904"/>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0" name="Elbow Connector 1149">
            <a:extLst>
              <a:ext uri="{FF2B5EF4-FFF2-40B4-BE49-F238E27FC236}">
                <a16:creationId xmlns:a16="http://schemas.microsoft.com/office/drawing/2014/main" id="{01AD84D1-E1FC-4CB5-464D-F8E4BE860C80}"/>
              </a:ext>
            </a:extLst>
          </p:cNvPr>
          <p:cNvCxnSpPr>
            <a:cxnSpLocks/>
            <a:stCxn id="1145" idx="1"/>
            <a:endCxn id="5" idx="0"/>
          </p:cNvCxnSpPr>
          <p:nvPr/>
        </p:nvCxnSpPr>
        <p:spPr>
          <a:xfrm rot="10800000" flipH="1" flipV="1">
            <a:off x="1735705" y="3268187"/>
            <a:ext cx="30136" cy="693812"/>
          </a:xfrm>
          <a:prstGeom prst="bentConnector4">
            <a:avLst>
              <a:gd name="adj1" fmla="val -373938"/>
              <a:gd name="adj2" fmla="val 53892"/>
            </a:avLst>
          </a:prstGeom>
          <a:ln w="28575">
            <a:solidFill>
              <a:srgbClr val="86602D"/>
            </a:solidFill>
          </a:ln>
        </p:spPr>
        <p:style>
          <a:lnRef idx="1">
            <a:schemeClr val="accent1"/>
          </a:lnRef>
          <a:fillRef idx="0">
            <a:schemeClr val="accent1"/>
          </a:fillRef>
          <a:effectRef idx="0">
            <a:schemeClr val="accent1"/>
          </a:effectRef>
          <a:fontRef idx="minor">
            <a:schemeClr val="tx1"/>
          </a:fontRef>
        </p:style>
      </p:cxnSp>
      <p:cxnSp>
        <p:nvCxnSpPr>
          <p:cNvPr id="1152" name="Elbow Connector 1151">
            <a:extLst>
              <a:ext uri="{FF2B5EF4-FFF2-40B4-BE49-F238E27FC236}">
                <a16:creationId xmlns:a16="http://schemas.microsoft.com/office/drawing/2014/main" id="{04F7BBEF-ADDC-43C1-5543-499FA5189DA3}"/>
              </a:ext>
            </a:extLst>
          </p:cNvPr>
          <p:cNvCxnSpPr>
            <a:cxnSpLocks/>
            <a:stCxn id="7" idx="3"/>
            <a:endCxn id="1146" idx="1"/>
          </p:cNvCxnSpPr>
          <p:nvPr/>
        </p:nvCxnSpPr>
        <p:spPr>
          <a:xfrm flipV="1">
            <a:off x="2035844" y="3913259"/>
            <a:ext cx="938095" cy="1038735"/>
          </a:xfrm>
          <a:prstGeom prst="bentConnector3">
            <a:avLst>
              <a:gd name="adj1" fmla="val 16096"/>
            </a:avLst>
          </a:prstGeom>
          <a:ln w="28575">
            <a:solidFill>
              <a:srgbClr val="17605D"/>
            </a:solidFill>
          </a:ln>
        </p:spPr>
        <p:style>
          <a:lnRef idx="1">
            <a:schemeClr val="accent1"/>
          </a:lnRef>
          <a:fillRef idx="0">
            <a:schemeClr val="accent1"/>
          </a:fillRef>
          <a:effectRef idx="0">
            <a:schemeClr val="accent1"/>
          </a:effectRef>
          <a:fontRef idx="minor">
            <a:schemeClr val="tx1"/>
          </a:fontRef>
        </p:style>
      </p:cxnSp>
      <p:cxnSp>
        <p:nvCxnSpPr>
          <p:cNvPr id="1153" name="Elbow Connector 1152">
            <a:extLst>
              <a:ext uri="{FF2B5EF4-FFF2-40B4-BE49-F238E27FC236}">
                <a16:creationId xmlns:a16="http://schemas.microsoft.com/office/drawing/2014/main" id="{502F0ECE-A4E7-AFE1-5F39-07ACA2E6F45E}"/>
              </a:ext>
            </a:extLst>
          </p:cNvPr>
          <p:cNvCxnSpPr>
            <a:cxnSpLocks/>
            <a:stCxn id="6" idx="3"/>
            <a:endCxn id="1144" idx="0"/>
          </p:cNvCxnSpPr>
          <p:nvPr/>
        </p:nvCxnSpPr>
        <p:spPr>
          <a:xfrm flipV="1">
            <a:off x="2035844" y="4383662"/>
            <a:ext cx="453191" cy="1274239"/>
          </a:xfrm>
          <a:prstGeom prst="bentConnector4">
            <a:avLst>
              <a:gd name="adj1" fmla="val 55007"/>
              <a:gd name="adj2" fmla="val 110920"/>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154" name="Rectangle 1153">
            <a:extLst>
              <a:ext uri="{FF2B5EF4-FFF2-40B4-BE49-F238E27FC236}">
                <a16:creationId xmlns:a16="http://schemas.microsoft.com/office/drawing/2014/main" id="{6A191BF0-4840-1AC5-48C4-6063547724DA}"/>
              </a:ext>
            </a:extLst>
          </p:cNvPr>
          <p:cNvSpPr>
            <a:spLocks noChangeAspect="1"/>
          </p:cNvSpPr>
          <p:nvPr/>
        </p:nvSpPr>
        <p:spPr>
          <a:xfrm>
            <a:off x="3804062" y="2525345"/>
            <a:ext cx="108000" cy="108000"/>
          </a:xfrm>
          <a:prstGeom prst="rect">
            <a:avLst/>
          </a:prstGeom>
          <a:solidFill>
            <a:srgbClr val="BDD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6" name="Rectangle 1155">
            <a:extLst>
              <a:ext uri="{FF2B5EF4-FFF2-40B4-BE49-F238E27FC236}">
                <a16:creationId xmlns:a16="http://schemas.microsoft.com/office/drawing/2014/main" id="{258A2AB5-21AE-5CBD-16DE-065AD3E48EC0}"/>
              </a:ext>
            </a:extLst>
          </p:cNvPr>
          <p:cNvSpPr>
            <a:spLocks noChangeAspect="1"/>
          </p:cNvSpPr>
          <p:nvPr/>
        </p:nvSpPr>
        <p:spPr>
          <a:xfrm>
            <a:off x="3934805" y="2463365"/>
            <a:ext cx="10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7" name="Rectangle 1156">
            <a:extLst>
              <a:ext uri="{FF2B5EF4-FFF2-40B4-BE49-F238E27FC236}">
                <a16:creationId xmlns:a16="http://schemas.microsoft.com/office/drawing/2014/main" id="{106CF74B-63A1-A947-D46B-75CBE6F03482}"/>
              </a:ext>
            </a:extLst>
          </p:cNvPr>
          <p:cNvSpPr>
            <a:spLocks noChangeAspect="1"/>
          </p:cNvSpPr>
          <p:nvPr/>
        </p:nvSpPr>
        <p:spPr>
          <a:xfrm>
            <a:off x="4016607" y="2642247"/>
            <a:ext cx="108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8" name="Rectangle 1157">
            <a:extLst>
              <a:ext uri="{FF2B5EF4-FFF2-40B4-BE49-F238E27FC236}">
                <a16:creationId xmlns:a16="http://schemas.microsoft.com/office/drawing/2014/main" id="{6B04CAA2-4236-8E9B-06EA-7FBC6F1A5CAD}"/>
              </a:ext>
            </a:extLst>
          </p:cNvPr>
          <p:cNvSpPr>
            <a:spLocks noChangeAspect="1"/>
          </p:cNvSpPr>
          <p:nvPr/>
        </p:nvSpPr>
        <p:spPr>
          <a:xfrm>
            <a:off x="3799032" y="2810440"/>
            <a:ext cx="108000" cy="10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0" name="Rectangle 1159">
            <a:extLst>
              <a:ext uri="{FF2B5EF4-FFF2-40B4-BE49-F238E27FC236}">
                <a16:creationId xmlns:a16="http://schemas.microsoft.com/office/drawing/2014/main" id="{5A763EC1-F0B7-6B63-2430-1BD6B512BAAB}"/>
              </a:ext>
            </a:extLst>
          </p:cNvPr>
          <p:cNvSpPr>
            <a:spLocks noChangeAspect="1"/>
          </p:cNvSpPr>
          <p:nvPr/>
        </p:nvSpPr>
        <p:spPr>
          <a:xfrm>
            <a:off x="3929676" y="2784012"/>
            <a:ext cx="108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1" name="Rectangle 1160">
            <a:extLst>
              <a:ext uri="{FF2B5EF4-FFF2-40B4-BE49-F238E27FC236}">
                <a16:creationId xmlns:a16="http://schemas.microsoft.com/office/drawing/2014/main" id="{2B20F604-22F4-E09D-295A-E73081720C78}"/>
              </a:ext>
            </a:extLst>
          </p:cNvPr>
          <p:cNvSpPr>
            <a:spLocks noChangeAspect="1"/>
          </p:cNvSpPr>
          <p:nvPr/>
        </p:nvSpPr>
        <p:spPr>
          <a:xfrm>
            <a:off x="4061424" y="2513127"/>
            <a:ext cx="111600" cy="111600"/>
          </a:xfrm>
          <a:prstGeom prst="rect">
            <a:avLst/>
          </a:prstGeom>
          <a:solidFill>
            <a:srgbClr val="2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2" name="Rectangle 1161">
            <a:extLst>
              <a:ext uri="{FF2B5EF4-FFF2-40B4-BE49-F238E27FC236}">
                <a16:creationId xmlns:a16="http://schemas.microsoft.com/office/drawing/2014/main" id="{742B9881-D59B-94AF-766A-D47AD8F55300}"/>
              </a:ext>
            </a:extLst>
          </p:cNvPr>
          <p:cNvSpPr>
            <a:spLocks noChangeAspect="1"/>
          </p:cNvSpPr>
          <p:nvPr/>
        </p:nvSpPr>
        <p:spPr>
          <a:xfrm>
            <a:off x="4135850" y="2637142"/>
            <a:ext cx="108000" cy="10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4" name="Rectangle 1163">
            <a:extLst>
              <a:ext uri="{FF2B5EF4-FFF2-40B4-BE49-F238E27FC236}">
                <a16:creationId xmlns:a16="http://schemas.microsoft.com/office/drawing/2014/main" id="{69F58076-829F-F18C-51AF-90CFC05DD5F2}"/>
              </a:ext>
            </a:extLst>
          </p:cNvPr>
          <p:cNvSpPr>
            <a:spLocks noChangeAspect="1"/>
          </p:cNvSpPr>
          <p:nvPr/>
        </p:nvSpPr>
        <p:spPr>
          <a:xfrm>
            <a:off x="4189850" y="2526699"/>
            <a:ext cx="108000" cy="108000"/>
          </a:xfrm>
          <a:prstGeom prst="rect">
            <a:avLst/>
          </a:prstGeom>
          <a:solidFill>
            <a:srgbClr val="FF3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5" name="Rectangle 1164">
            <a:extLst>
              <a:ext uri="{FF2B5EF4-FFF2-40B4-BE49-F238E27FC236}">
                <a16:creationId xmlns:a16="http://schemas.microsoft.com/office/drawing/2014/main" id="{F430BBCD-EC8D-2123-08A7-DCAB6DE7FBB6}"/>
              </a:ext>
            </a:extLst>
          </p:cNvPr>
          <p:cNvSpPr>
            <a:spLocks noChangeAspect="1"/>
          </p:cNvSpPr>
          <p:nvPr/>
        </p:nvSpPr>
        <p:spPr>
          <a:xfrm>
            <a:off x="4196074" y="2276162"/>
            <a:ext cx="108000" cy="108000"/>
          </a:xfrm>
          <a:prstGeom prst="rect">
            <a:avLst/>
          </a:prstGeom>
          <a:solidFill>
            <a:srgbClr val="368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6" name="Rectangle 1165">
            <a:extLst>
              <a:ext uri="{FF2B5EF4-FFF2-40B4-BE49-F238E27FC236}">
                <a16:creationId xmlns:a16="http://schemas.microsoft.com/office/drawing/2014/main" id="{5464C8A4-7350-A823-468C-612055F00D9C}"/>
              </a:ext>
            </a:extLst>
          </p:cNvPr>
          <p:cNvSpPr>
            <a:spLocks noChangeAspect="1"/>
          </p:cNvSpPr>
          <p:nvPr/>
        </p:nvSpPr>
        <p:spPr>
          <a:xfrm>
            <a:off x="4358074" y="2248263"/>
            <a:ext cx="108000" cy="108000"/>
          </a:xfrm>
          <a:prstGeom prst="rect">
            <a:avLst/>
          </a:prstGeom>
          <a:solidFill>
            <a:srgbClr val="AE8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8" name="Rectangle 1167">
            <a:extLst>
              <a:ext uri="{FF2B5EF4-FFF2-40B4-BE49-F238E27FC236}">
                <a16:creationId xmlns:a16="http://schemas.microsoft.com/office/drawing/2014/main" id="{00C8E0E7-4C27-2883-C1E0-7234B822438D}"/>
              </a:ext>
            </a:extLst>
          </p:cNvPr>
          <p:cNvSpPr>
            <a:spLocks noChangeAspect="1"/>
          </p:cNvSpPr>
          <p:nvPr/>
        </p:nvSpPr>
        <p:spPr>
          <a:xfrm>
            <a:off x="4593585" y="2248585"/>
            <a:ext cx="108000" cy="108000"/>
          </a:xfrm>
          <a:prstGeom prst="rect">
            <a:avLst/>
          </a:prstGeom>
          <a:solidFill>
            <a:srgbClr val="B252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169" name="Elbow Connector 1168">
            <a:extLst>
              <a:ext uri="{FF2B5EF4-FFF2-40B4-BE49-F238E27FC236}">
                <a16:creationId xmlns:a16="http://schemas.microsoft.com/office/drawing/2014/main" id="{A3E39023-6954-CC0F-03E2-C8C185A41EF4}"/>
              </a:ext>
            </a:extLst>
          </p:cNvPr>
          <p:cNvCxnSpPr>
            <a:cxnSpLocks/>
            <a:stCxn id="1170" idx="3"/>
            <a:endCxn id="1154" idx="2"/>
          </p:cNvCxnSpPr>
          <p:nvPr/>
        </p:nvCxnSpPr>
        <p:spPr>
          <a:xfrm>
            <a:off x="2022786" y="1408497"/>
            <a:ext cx="1835276" cy="1224848"/>
          </a:xfrm>
          <a:prstGeom prst="bentConnector4">
            <a:avLst>
              <a:gd name="adj1" fmla="val 4476"/>
              <a:gd name="adj2" fmla="val 80453"/>
            </a:avLst>
          </a:prstGeom>
          <a:ln w="28575">
            <a:solidFill>
              <a:srgbClr val="BDDF26"/>
            </a:solidFill>
          </a:ln>
        </p:spPr>
        <p:style>
          <a:lnRef idx="1">
            <a:schemeClr val="accent1"/>
          </a:lnRef>
          <a:fillRef idx="0">
            <a:schemeClr val="accent1"/>
          </a:fillRef>
          <a:effectRef idx="0">
            <a:schemeClr val="accent1"/>
          </a:effectRef>
          <a:fontRef idx="minor">
            <a:schemeClr val="tx1"/>
          </a:fontRef>
        </p:style>
      </p:cxnSp>
      <p:pic>
        <p:nvPicPr>
          <p:cNvPr id="1170" name="Picture 24" descr="Ian DONOHUE | Associate Professor | Trinity College Dublin ...">
            <a:extLst>
              <a:ext uri="{FF2B5EF4-FFF2-40B4-BE49-F238E27FC236}">
                <a16:creationId xmlns:a16="http://schemas.microsoft.com/office/drawing/2014/main" id="{E61D16EF-F189-5D6C-FC7E-232698F111EF}"/>
              </a:ext>
            </a:extLst>
          </p:cNvPr>
          <p:cNvPicPr>
            <a:picLocks noChangeAspect="1" noChangeArrowheads="1"/>
          </p:cNvPicPr>
          <p:nvPr/>
        </p:nvPicPr>
        <p:blipFill>
          <a:blip r:embed="rId48" cstate="hqprint">
            <a:extLst>
              <a:ext uri="{28A0092B-C50C-407E-A947-70E740481C1C}">
                <a14:useLocalDpi xmlns:a14="http://schemas.microsoft.com/office/drawing/2010/main"/>
              </a:ext>
            </a:extLst>
          </a:blip>
          <a:srcRect/>
          <a:stretch>
            <a:fillRect/>
          </a:stretch>
        </p:blipFill>
        <p:spPr bwMode="auto">
          <a:xfrm>
            <a:off x="1482786" y="1138497"/>
            <a:ext cx="540000" cy="540000"/>
          </a:xfrm>
          <a:prstGeom prst="rect">
            <a:avLst/>
          </a:prstGeom>
          <a:noFill/>
          <a:ln w="28575">
            <a:solidFill>
              <a:srgbClr val="BDDF26"/>
            </a:solidFill>
          </a:ln>
          <a:extLst>
            <a:ext uri="{909E8E84-426E-40DD-AFC4-6F175D3DCCD1}">
              <a14:hiddenFill xmlns:a14="http://schemas.microsoft.com/office/drawing/2010/main">
                <a:solidFill>
                  <a:srgbClr val="FFFFFF"/>
                </a:solidFill>
              </a14:hiddenFill>
            </a:ext>
          </a:extLst>
        </p:spPr>
      </p:pic>
      <p:cxnSp>
        <p:nvCxnSpPr>
          <p:cNvPr id="1171" name="Elbow Connector 1170">
            <a:extLst>
              <a:ext uri="{FF2B5EF4-FFF2-40B4-BE49-F238E27FC236}">
                <a16:creationId xmlns:a16="http://schemas.microsoft.com/office/drawing/2014/main" id="{342D930B-A3EE-45F4-A692-C8DC6505AF3D}"/>
              </a:ext>
            </a:extLst>
          </p:cNvPr>
          <p:cNvCxnSpPr>
            <a:cxnSpLocks/>
            <a:stCxn id="27" idx="0"/>
            <a:endCxn id="1158" idx="2"/>
          </p:cNvCxnSpPr>
          <p:nvPr/>
        </p:nvCxnSpPr>
        <p:spPr>
          <a:xfrm rot="16200000" flipV="1">
            <a:off x="3300402" y="3471070"/>
            <a:ext cx="1805512" cy="700252"/>
          </a:xfrm>
          <a:prstGeom prst="bentConnector3">
            <a:avLst>
              <a:gd name="adj1"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3" name="Elbow Connector 1172">
            <a:extLst>
              <a:ext uri="{FF2B5EF4-FFF2-40B4-BE49-F238E27FC236}">
                <a16:creationId xmlns:a16="http://schemas.microsoft.com/office/drawing/2014/main" id="{AF78E252-D42D-F3FE-0C0D-08422B156B22}"/>
              </a:ext>
            </a:extLst>
          </p:cNvPr>
          <p:cNvCxnSpPr>
            <a:cxnSpLocks/>
            <a:stCxn id="1095" idx="3"/>
            <a:endCxn id="1160" idx="2"/>
          </p:cNvCxnSpPr>
          <p:nvPr/>
        </p:nvCxnSpPr>
        <p:spPr>
          <a:xfrm flipH="1" flipV="1">
            <a:off x="3983676" y="2892015"/>
            <a:ext cx="1139216" cy="2786085"/>
          </a:xfrm>
          <a:prstGeom prst="bentConnector4">
            <a:avLst>
              <a:gd name="adj1" fmla="val -7432"/>
              <a:gd name="adj2" fmla="val 38435"/>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4" name="Elbow Connector 1173">
            <a:extLst>
              <a:ext uri="{FF2B5EF4-FFF2-40B4-BE49-F238E27FC236}">
                <a16:creationId xmlns:a16="http://schemas.microsoft.com/office/drawing/2014/main" id="{463922B4-4B54-E071-1B6D-75B2271832E9}"/>
              </a:ext>
            </a:extLst>
          </p:cNvPr>
          <p:cNvCxnSpPr>
            <a:cxnSpLocks/>
            <a:stCxn id="1215" idx="0"/>
            <a:endCxn id="1162" idx="2"/>
          </p:cNvCxnSpPr>
          <p:nvPr/>
        </p:nvCxnSpPr>
        <p:spPr>
          <a:xfrm rot="16200000" flipV="1">
            <a:off x="4331456" y="2603536"/>
            <a:ext cx="2667808" cy="2951020"/>
          </a:xfrm>
          <a:prstGeom prst="bentConnector3">
            <a:avLst>
              <a:gd name="adj1" fmla="val 2713"/>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Elbow Connector 1174">
            <a:extLst>
              <a:ext uri="{FF2B5EF4-FFF2-40B4-BE49-F238E27FC236}">
                <a16:creationId xmlns:a16="http://schemas.microsoft.com/office/drawing/2014/main" id="{03D897C9-3A00-69A7-ABD1-22872F1EE392}"/>
              </a:ext>
            </a:extLst>
          </p:cNvPr>
          <p:cNvCxnSpPr>
            <a:cxnSpLocks/>
            <a:stCxn id="1231" idx="2"/>
            <a:endCxn id="1156" idx="0"/>
          </p:cNvCxnSpPr>
          <p:nvPr/>
        </p:nvCxnSpPr>
        <p:spPr>
          <a:xfrm rot="16200000" flipH="1">
            <a:off x="3345862" y="1820421"/>
            <a:ext cx="855479" cy="430407"/>
          </a:xfrm>
          <a:prstGeom prst="bentConnector3">
            <a:avLst>
              <a:gd name="adj1"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6" name="Elbow Connector 1175">
            <a:extLst>
              <a:ext uri="{FF2B5EF4-FFF2-40B4-BE49-F238E27FC236}">
                <a16:creationId xmlns:a16="http://schemas.microsoft.com/office/drawing/2014/main" id="{EEA3E026-BDF8-84D1-3588-52B0CF14C5DD}"/>
              </a:ext>
            </a:extLst>
          </p:cNvPr>
          <p:cNvCxnSpPr>
            <a:cxnSpLocks/>
            <a:stCxn id="1139" idx="0"/>
            <a:endCxn id="1219" idx="2"/>
          </p:cNvCxnSpPr>
          <p:nvPr/>
        </p:nvCxnSpPr>
        <p:spPr>
          <a:xfrm rot="16200000" flipV="1">
            <a:off x="3964668" y="3088764"/>
            <a:ext cx="2028574" cy="1241762"/>
          </a:xfrm>
          <a:prstGeom prst="bentConnector3">
            <a:avLst>
              <a:gd name="adj1" fmla="val 53689"/>
            </a:avLst>
          </a:prstGeom>
          <a:ln w="28575">
            <a:solidFill>
              <a:srgbClr val="00FFF4"/>
            </a:solidFill>
          </a:ln>
        </p:spPr>
        <p:style>
          <a:lnRef idx="1">
            <a:schemeClr val="accent1"/>
          </a:lnRef>
          <a:fillRef idx="0">
            <a:schemeClr val="accent1"/>
          </a:fillRef>
          <a:effectRef idx="0">
            <a:schemeClr val="accent1"/>
          </a:effectRef>
          <a:fontRef idx="minor">
            <a:schemeClr val="tx1"/>
          </a:fontRef>
        </p:style>
      </p:cxnSp>
      <p:cxnSp>
        <p:nvCxnSpPr>
          <p:cNvPr id="1177" name="Elbow Connector 1176">
            <a:extLst>
              <a:ext uri="{FF2B5EF4-FFF2-40B4-BE49-F238E27FC236}">
                <a16:creationId xmlns:a16="http://schemas.microsoft.com/office/drawing/2014/main" id="{728CAD7C-0A66-A9E0-0B71-AA8B5628A330}"/>
              </a:ext>
            </a:extLst>
          </p:cNvPr>
          <p:cNvCxnSpPr>
            <a:cxnSpLocks/>
            <a:stCxn id="1161" idx="0"/>
            <a:endCxn id="1089" idx="2"/>
          </p:cNvCxnSpPr>
          <p:nvPr/>
        </p:nvCxnSpPr>
        <p:spPr>
          <a:xfrm rot="5400000" flipH="1" flipV="1">
            <a:off x="3979679" y="1210762"/>
            <a:ext cx="1439910" cy="1164820"/>
          </a:xfrm>
          <a:prstGeom prst="bentConnector3">
            <a:avLst>
              <a:gd name="adj1" fmla="val 50000"/>
            </a:avLst>
          </a:prstGeom>
          <a:ln w="28575">
            <a:solidFill>
              <a:srgbClr val="2800FF"/>
            </a:solidFill>
          </a:ln>
        </p:spPr>
        <p:style>
          <a:lnRef idx="1">
            <a:schemeClr val="accent1"/>
          </a:lnRef>
          <a:fillRef idx="0">
            <a:schemeClr val="accent1"/>
          </a:fillRef>
          <a:effectRef idx="0">
            <a:schemeClr val="accent1"/>
          </a:effectRef>
          <a:fontRef idx="minor">
            <a:schemeClr val="tx1"/>
          </a:fontRef>
        </p:style>
      </p:cxnSp>
      <p:cxnSp>
        <p:nvCxnSpPr>
          <p:cNvPr id="1179" name="Elbow Connector 1178">
            <a:extLst>
              <a:ext uri="{FF2B5EF4-FFF2-40B4-BE49-F238E27FC236}">
                <a16:creationId xmlns:a16="http://schemas.microsoft.com/office/drawing/2014/main" id="{F8FDD789-FA85-0CED-F3A4-895DFF1D1444}"/>
              </a:ext>
            </a:extLst>
          </p:cNvPr>
          <p:cNvCxnSpPr>
            <a:cxnSpLocks/>
            <a:stCxn id="1165" idx="0"/>
            <a:endCxn id="1141" idx="2"/>
          </p:cNvCxnSpPr>
          <p:nvPr/>
        </p:nvCxnSpPr>
        <p:spPr>
          <a:xfrm rot="5400000" flipH="1" flipV="1">
            <a:off x="4676727" y="1315671"/>
            <a:ext cx="533838" cy="1387145"/>
          </a:xfrm>
          <a:prstGeom prst="bentConnector3">
            <a:avLst>
              <a:gd name="adj1" fmla="val 50000"/>
            </a:avLst>
          </a:prstGeom>
          <a:ln w="28575">
            <a:solidFill>
              <a:srgbClr val="3684B8"/>
            </a:solidFill>
          </a:ln>
        </p:spPr>
        <p:style>
          <a:lnRef idx="1">
            <a:schemeClr val="accent1"/>
          </a:lnRef>
          <a:fillRef idx="0">
            <a:schemeClr val="accent1"/>
          </a:fillRef>
          <a:effectRef idx="0">
            <a:schemeClr val="accent1"/>
          </a:effectRef>
          <a:fontRef idx="minor">
            <a:schemeClr val="tx1"/>
          </a:fontRef>
        </p:style>
      </p:cxnSp>
      <p:cxnSp>
        <p:nvCxnSpPr>
          <p:cNvPr id="1180" name="Elbow Connector 1179">
            <a:extLst>
              <a:ext uri="{FF2B5EF4-FFF2-40B4-BE49-F238E27FC236}">
                <a16:creationId xmlns:a16="http://schemas.microsoft.com/office/drawing/2014/main" id="{FAC7BBE9-1ACA-D96B-2101-94A10DC961D5}"/>
              </a:ext>
            </a:extLst>
          </p:cNvPr>
          <p:cNvCxnSpPr>
            <a:cxnSpLocks/>
            <a:stCxn id="1088" idx="2"/>
            <a:endCxn id="1164" idx="0"/>
          </p:cNvCxnSpPr>
          <p:nvPr/>
        </p:nvCxnSpPr>
        <p:spPr>
          <a:xfrm rot="5400000">
            <a:off x="5028183" y="1018881"/>
            <a:ext cx="723486" cy="2292151"/>
          </a:xfrm>
          <a:prstGeom prst="bentConnector3">
            <a:avLst>
              <a:gd name="adj1" fmla="val 90133"/>
            </a:avLst>
          </a:prstGeom>
          <a:ln w="28575">
            <a:solidFill>
              <a:srgbClr val="FF38BB"/>
            </a:solidFill>
          </a:ln>
        </p:spPr>
        <p:style>
          <a:lnRef idx="1">
            <a:schemeClr val="accent1"/>
          </a:lnRef>
          <a:fillRef idx="0">
            <a:schemeClr val="accent1"/>
          </a:fillRef>
          <a:effectRef idx="0">
            <a:schemeClr val="accent1"/>
          </a:effectRef>
          <a:fontRef idx="minor">
            <a:schemeClr val="tx1"/>
          </a:fontRef>
        </p:style>
      </p:cxnSp>
      <p:cxnSp>
        <p:nvCxnSpPr>
          <p:cNvPr id="1181" name="Elbow Connector 1180">
            <a:extLst>
              <a:ext uri="{FF2B5EF4-FFF2-40B4-BE49-F238E27FC236}">
                <a16:creationId xmlns:a16="http://schemas.microsoft.com/office/drawing/2014/main" id="{5DB98061-648C-9591-77C6-898BDFA2B140}"/>
              </a:ext>
            </a:extLst>
          </p:cNvPr>
          <p:cNvCxnSpPr>
            <a:cxnSpLocks/>
            <a:stCxn id="1140" idx="2"/>
            <a:endCxn id="1166" idx="0"/>
          </p:cNvCxnSpPr>
          <p:nvPr/>
        </p:nvCxnSpPr>
        <p:spPr>
          <a:xfrm rot="5400000">
            <a:off x="5710116" y="481944"/>
            <a:ext cx="468278" cy="3064361"/>
          </a:xfrm>
          <a:prstGeom prst="bentConnector3">
            <a:avLst>
              <a:gd name="adj1" fmla="val 81465"/>
            </a:avLst>
          </a:prstGeom>
          <a:ln w="28575">
            <a:solidFill>
              <a:srgbClr val="AE8401"/>
            </a:solidFill>
          </a:ln>
        </p:spPr>
        <p:style>
          <a:lnRef idx="1">
            <a:schemeClr val="accent1"/>
          </a:lnRef>
          <a:fillRef idx="0">
            <a:schemeClr val="accent1"/>
          </a:fillRef>
          <a:effectRef idx="0">
            <a:schemeClr val="accent1"/>
          </a:effectRef>
          <a:fontRef idx="minor">
            <a:schemeClr val="tx1"/>
          </a:fontRef>
        </p:style>
      </p:cxnSp>
      <p:cxnSp>
        <p:nvCxnSpPr>
          <p:cNvPr id="1182" name="Elbow Connector 1181">
            <a:extLst>
              <a:ext uri="{FF2B5EF4-FFF2-40B4-BE49-F238E27FC236}">
                <a16:creationId xmlns:a16="http://schemas.microsoft.com/office/drawing/2014/main" id="{93135752-B0F3-7CA4-7732-DFA1B4D11402}"/>
              </a:ext>
            </a:extLst>
          </p:cNvPr>
          <p:cNvCxnSpPr>
            <a:cxnSpLocks/>
            <a:stCxn id="1110" idx="2"/>
            <a:endCxn id="1168" idx="0"/>
          </p:cNvCxnSpPr>
          <p:nvPr/>
        </p:nvCxnSpPr>
        <p:spPr>
          <a:xfrm rot="5400000">
            <a:off x="5676806" y="104219"/>
            <a:ext cx="1115145" cy="3173586"/>
          </a:xfrm>
          <a:prstGeom prst="bentConnector3">
            <a:avLst>
              <a:gd name="adj1" fmla="val 104017"/>
            </a:avLst>
          </a:prstGeom>
          <a:ln w="28575">
            <a:solidFill>
              <a:srgbClr val="B252A1"/>
            </a:solidFill>
          </a:ln>
        </p:spPr>
        <p:style>
          <a:lnRef idx="1">
            <a:schemeClr val="accent1"/>
          </a:lnRef>
          <a:fillRef idx="0">
            <a:schemeClr val="accent1"/>
          </a:fillRef>
          <a:effectRef idx="0">
            <a:schemeClr val="accent1"/>
          </a:effectRef>
          <a:fontRef idx="minor">
            <a:schemeClr val="tx1"/>
          </a:fontRef>
        </p:style>
      </p:cxnSp>
      <p:cxnSp>
        <p:nvCxnSpPr>
          <p:cNvPr id="1183" name="Elbow Connector 1182">
            <a:extLst>
              <a:ext uri="{FF2B5EF4-FFF2-40B4-BE49-F238E27FC236}">
                <a16:creationId xmlns:a16="http://schemas.microsoft.com/office/drawing/2014/main" id="{BE337F50-A3C6-4B1E-A2E0-82AA6002FBDB}"/>
              </a:ext>
            </a:extLst>
          </p:cNvPr>
          <p:cNvCxnSpPr>
            <a:cxnSpLocks/>
            <a:stCxn id="1157" idx="1"/>
            <a:endCxn id="1133" idx="0"/>
          </p:cNvCxnSpPr>
          <p:nvPr/>
        </p:nvCxnSpPr>
        <p:spPr>
          <a:xfrm rot="10800000" flipV="1">
            <a:off x="3631569" y="2696246"/>
            <a:ext cx="385038" cy="1645847"/>
          </a:xfrm>
          <a:prstGeom prst="bentConnector2">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185" name="Rectangle 1184">
            <a:extLst>
              <a:ext uri="{FF2B5EF4-FFF2-40B4-BE49-F238E27FC236}">
                <a16:creationId xmlns:a16="http://schemas.microsoft.com/office/drawing/2014/main" id="{9D20D3E0-5B91-9C47-9D2A-8C57C9767102}"/>
              </a:ext>
            </a:extLst>
          </p:cNvPr>
          <p:cNvSpPr>
            <a:spLocks noChangeAspect="1"/>
          </p:cNvSpPr>
          <p:nvPr/>
        </p:nvSpPr>
        <p:spPr>
          <a:xfrm>
            <a:off x="5746867" y="3246271"/>
            <a:ext cx="108000" cy="108000"/>
          </a:xfrm>
          <a:prstGeom prst="rect">
            <a:avLst/>
          </a:prstGeom>
          <a:solidFill>
            <a:srgbClr val="4AA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186" name="Elbow Connector 1185">
            <a:extLst>
              <a:ext uri="{FF2B5EF4-FFF2-40B4-BE49-F238E27FC236}">
                <a16:creationId xmlns:a16="http://schemas.microsoft.com/office/drawing/2014/main" id="{7A90EF59-ED0F-4AB0-6650-5FFF798CBB53}"/>
              </a:ext>
            </a:extLst>
          </p:cNvPr>
          <p:cNvCxnSpPr>
            <a:cxnSpLocks/>
            <a:stCxn id="1131" idx="0"/>
            <a:endCxn id="1185" idx="1"/>
          </p:cNvCxnSpPr>
          <p:nvPr/>
        </p:nvCxnSpPr>
        <p:spPr>
          <a:xfrm rot="16200000" flipV="1">
            <a:off x="5415563" y="3631575"/>
            <a:ext cx="1415988" cy="753380"/>
          </a:xfrm>
          <a:prstGeom prst="bentConnector4">
            <a:avLst>
              <a:gd name="adj1" fmla="val 14609"/>
              <a:gd name="adj2" fmla="val 140784"/>
            </a:avLst>
          </a:prstGeom>
          <a:ln w="28575">
            <a:solidFill>
              <a:srgbClr val="4AAF14"/>
            </a:solidFill>
          </a:ln>
        </p:spPr>
        <p:style>
          <a:lnRef idx="1">
            <a:schemeClr val="accent1"/>
          </a:lnRef>
          <a:fillRef idx="0">
            <a:schemeClr val="accent1"/>
          </a:fillRef>
          <a:effectRef idx="0">
            <a:schemeClr val="accent1"/>
          </a:effectRef>
          <a:fontRef idx="minor">
            <a:schemeClr val="tx1"/>
          </a:fontRef>
        </p:style>
      </p:cxnSp>
      <p:sp>
        <p:nvSpPr>
          <p:cNvPr id="1187" name="Rectangle 1186">
            <a:extLst>
              <a:ext uri="{FF2B5EF4-FFF2-40B4-BE49-F238E27FC236}">
                <a16:creationId xmlns:a16="http://schemas.microsoft.com/office/drawing/2014/main" id="{7433FEE6-36F4-BD77-3859-ED2DA49761F8}"/>
              </a:ext>
            </a:extLst>
          </p:cNvPr>
          <p:cNvSpPr>
            <a:spLocks noChangeAspect="1"/>
          </p:cNvSpPr>
          <p:nvPr/>
        </p:nvSpPr>
        <p:spPr>
          <a:xfrm>
            <a:off x="7103452" y="2902458"/>
            <a:ext cx="108000" cy="108000"/>
          </a:xfrm>
          <a:prstGeom prst="rect">
            <a:avLst/>
          </a:prstGeom>
          <a:solidFill>
            <a:srgbClr val="E3B5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1188" name="Rectangle 1187">
            <a:extLst>
              <a:ext uri="{FF2B5EF4-FFF2-40B4-BE49-F238E27FC236}">
                <a16:creationId xmlns:a16="http://schemas.microsoft.com/office/drawing/2014/main" id="{9F28D6AA-2CBA-5D04-0218-58A9A1442B50}"/>
              </a:ext>
            </a:extLst>
          </p:cNvPr>
          <p:cNvSpPr>
            <a:spLocks noChangeAspect="1"/>
          </p:cNvSpPr>
          <p:nvPr/>
        </p:nvSpPr>
        <p:spPr>
          <a:xfrm>
            <a:off x="6646584" y="3010458"/>
            <a:ext cx="108000" cy="108000"/>
          </a:xfrm>
          <a:prstGeom prst="rect">
            <a:avLst/>
          </a:prstGeom>
          <a:solidFill>
            <a:srgbClr val="AF2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89" name="Rectangle 1188">
            <a:extLst>
              <a:ext uri="{FF2B5EF4-FFF2-40B4-BE49-F238E27FC236}">
                <a16:creationId xmlns:a16="http://schemas.microsoft.com/office/drawing/2014/main" id="{1F9A0D64-400B-1563-3CD0-D159321949FC}"/>
              </a:ext>
            </a:extLst>
          </p:cNvPr>
          <p:cNvSpPr>
            <a:spLocks noChangeAspect="1"/>
          </p:cNvSpPr>
          <p:nvPr/>
        </p:nvSpPr>
        <p:spPr>
          <a:xfrm>
            <a:off x="6561027" y="3196674"/>
            <a:ext cx="108000" cy="108000"/>
          </a:xfrm>
          <a:prstGeom prst="rect">
            <a:avLst/>
          </a:prstGeom>
          <a:solidFill>
            <a:srgbClr val="862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192" name="Elbow Connector 1191">
            <a:extLst>
              <a:ext uri="{FF2B5EF4-FFF2-40B4-BE49-F238E27FC236}">
                <a16:creationId xmlns:a16="http://schemas.microsoft.com/office/drawing/2014/main" id="{5B8DAC0A-34B6-EECD-6F03-B066812E3CC6}"/>
              </a:ext>
            </a:extLst>
          </p:cNvPr>
          <p:cNvCxnSpPr>
            <a:cxnSpLocks/>
            <a:stCxn id="1127" idx="1"/>
            <a:endCxn id="1187" idx="3"/>
          </p:cNvCxnSpPr>
          <p:nvPr/>
        </p:nvCxnSpPr>
        <p:spPr>
          <a:xfrm rot="10800000" flipV="1">
            <a:off x="7211456" y="2438260"/>
            <a:ext cx="683225" cy="518198"/>
          </a:xfrm>
          <a:prstGeom prst="bentConnector3">
            <a:avLst>
              <a:gd name="adj1" fmla="val 64871"/>
            </a:avLst>
          </a:prstGeom>
          <a:ln w="28575">
            <a:solidFill>
              <a:srgbClr val="E3B501"/>
            </a:solidFill>
          </a:ln>
        </p:spPr>
        <p:style>
          <a:lnRef idx="1">
            <a:schemeClr val="accent1"/>
          </a:lnRef>
          <a:fillRef idx="0">
            <a:schemeClr val="accent1"/>
          </a:fillRef>
          <a:effectRef idx="0">
            <a:schemeClr val="accent1"/>
          </a:effectRef>
          <a:fontRef idx="minor">
            <a:schemeClr val="tx1"/>
          </a:fontRef>
        </p:style>
      </p:cxnSp>
      <p:cxnSp>
        <p:nvCxnSpPr>
          <p:cNvPr id="1193" name="Elbow Connector 1192">
            <a:extLst>
              <a:ext uri="{FF2B5EF4-FFF2-40B4-BE49-F238E27FC236}">
                <a16:creationId xmlns:a16="http://schemas.microsoft.com/office/drawing/2014/main" id="{D0EAE907-5770-DE30-2E64-11A8C57C439B}"/>
              </a:ext>
            </a:extLst>
          </p:cNvPr>
          <p:cNvCxnSpPr>
            <a:cxnSpLocks/>
            <a:stCxn id="1102" idx="0"/>
            <a:endCxn id="1188" idx="2"/>
          </p:cNvCxnSpPr>
          <p:nvPr/>
        </p:nvCxnSpPr>
        <p:spPr>
          <a:xfrm rot="16200000" flipV="1">
            <a:off x="7295398" y="2523647"/>
            <a:ext cx="555870" cy="1745497"/>
          </a:xfrm>
          <a:prstGeom prst="bentConnector3">
            <a:avLst>
              <a:gd name="adj1" fmla="val 14967"/>
            </a:avLst>
          </a:prstGeom>
          <a:ln w="28575">
            <a:solidFill>
              <a:srgbClr val="AF2624"/>
            </a:solidFill>
          </a:ln>
        </p:spPr>
        <p:style>
          <a:lnRef idx="1">
            <a:schemeClr val="accent1"/>
          </a:lnRef>
          <a:fillRef idx="0">
            <a:schemeClr val="accent1"/>
          </a:fillRef>
          <a:effectRef idx="0">
            <a:schemeClr val="accent1"/>
          </a:effectRef>
          <a:fontRef idx="minor">
            <a:schemeClr val="tx1"/>
          </a:fontRef>
        </p:style>
      </p:cxnSp>
      <p:cxnSp>
        <p:nvCxnSpPr>
          <p:cNvPr id="1194" name="Elbow Connector 1193">
            <a:extLst>
              <a:ext uri="{FF2B5EF4-FFF2-40B4-BE49-F238E27FC236}">
                <a16:creationId xmlns:a16="http://schemas.microsoft.com/office/drawing/2014/main" id="{E56A1298-01DF-833F-8763-FED0BA182883}"/>
              </a:ext>
            </a:extLst>
          </p:cNvPr>
          <p:cNvCxnSpPr>
            <a:cxnSpLocks/>
            <a:stCxn id="1111" idx="0"/>
            <a:endCxn id="1189" idx="1"/>
          </p:cNvCxnSpPr>
          <p:nvPr/>
        </p:nvCxnSpPr>
        <p:spPr>
          <a:xfrm rot="16200000" flipV="1">
            <a:off x="7066266" y="2745439"/>
            <a:ext cx="1147191" cy="2157662"/>
          </a:xfrm>
          <a:prstGeom prst="bentConnector4">
            <a:avLst>
              <a:gd name="adj1" fmla="val 9268"/>
              <a:gd name="adj2" fmla="val 107456"/>
            </a:avLst>
          </a:prstGeom>
          <a:ln w="28575">
            <a:solidFill>
              <a:srgbClr val="8629AF"/>
            </a:solidFill>
          </a:ln>
        </p:spPr>
        <p:style>
          <a:lnRef idx="1">
            <a:schemeClr val="accent1"/>
          </a:lnRef>
          <a:fillRef idx="0">
            <a:schemeClr val="accent1"/>
          </a:fillRef>
          <a:effectRef idx="0">
            <a:schemeClr val="accent1"/>
          </a:effectRef>
          <a:fontRef idx="minor">
            <a:schemeClr val="tx1"/>
          </a:fontRef>
        </p:style>
      </p:cxnSp>
      <p:pic>
        <p:nvPicPr>
          <p:cNvPr id="1195" name="Picture 1194" descr="A picture containing text&#10;&#10;Description automatically generated">
            <a:extLst>
              <a:ext uri="{FF2B5EF4-FFF2-40B4-BE49-F238E27FC236}">
                <a16:creationId xmlns:a16="http://schemas.microsoft.com/office/drawing/2014/main" id="{97896210-305E-F2EF-B714-6D957EF1AC43}"/>
              </a:ext>
            </a:extLst>
          </p:cNvPr>
          <p:cNvPicPr>
            <a:picLocks noChangeAspect="1"/>
          </p:cNvPicPr>
          <p:nvPr/>
        </p:nvPicPr>
        <p:blipFill>
          <a:blip r:embed="rId49" cstate="hqprint">
            <a:extLst>
              <a:ext uri="{28A0092B-C50C-407E-A947-70E740481C1C}">
                <a14:useLocalDpi xmlns:a14="http://schemas.microsoft.com/office/drawing/2010/main"/>
              </a:ext>
            </a:extLst>
          </a:blip>
          <a:stretch>
            <a:fillRect/>
          </a:stretch>
        </p:blipFill>
        <p:spPr>
          <a:xfrm>
            <a:off x="122794" y="86862"/>
            <a:ext cx="2077603" cy="737879"/>
          </a:xfrm>
          <a:prstGeom prst="rect">
            <a:avLst/>
          </a:prstGeom>
        </p:spPr>
      </p:pic>
      <p:grpSp>
        <p:nvGrpSpPr>
          <p:cNvPr id="1196" name="Group 1195">
            <a:extLst>
              <a:ext uri="{FF2B5EF4-FFF2-40B4-BE49-F238E27FC236}">
                <a16:creationId xmlns:a16="http://schemas.microsoft.com/office/drawing/2014/main" id="{9D3C58DF-5575-E79C-160C-392CC3D8F998}"/>
              </a:ext>
            </a:extLst>
          </p:cNvPr>
          <p:cNvGrpSpPr/>
          <p:nvPr/>
        </p:nvGrpSpPr>
        <p:grpSpPr>
          <a:xfrm>
            <a:off x="5263953" y="4889447"/>
            <a:ext cx="3753834" cy="1068647"/>
            <a:chOff x="6740231" y="4889447"/>
            <a:chExt cx="3753834" cy="1068647"/>
          </a:xfrm>
        </p:grpSpPr>
        <p:grpSp>
          <p:nvGrpSpPr>
            <p:cNvPr id="1201" name="Group 1200">
              <a:extLst>
                <a:ext uri="{FF2B5EF4-FFF2-40B4-BE49-F238E27FC236}">
                  <a16:creationId xmlns:a16="http://schemas.microsoft.com/office/drawing/2014/main" id="{5CCF43E2-3CB3-3E22-A531-B7C1E1304E03}"/>
                </a:ext>
              </a:extLst>
            </p:cNvPr>
            <p:cNvGrpSpPr/>
            <p:nvPr/>
          </p:nvGrpSpPr>
          <p:grpSpPr>
            <a:xfrm>
              <a:off x="6740231" y="5412950"/>
              <a:ext cx="3753834" cy="545144"/>
              <a:chOff x="6980474" y="675629"/>
              <a:chExt cx="3753834" cy="545144"/>
            </a:xfrm>
          </p:grpSpPr>
          <p:pic>
            <p:nvPicPr>
              <p:cNvPr id="1207" name="Picture 6" descr="Owen Petchey">
                <a:extLst>
                  <a:ext uri="{FF2B5EF4-FFF2-40B4-BE49-F238E27FC236}">
                    <a16:creationId xmlns:a16="http://schemas.microsoft.com/office/drawing/2014/main" id="{E5DE3368-4BC6-9075-9560-0DC138D90BE9}"/>
                  </a:ext>
                </a:extLst>
              </p:cNvPr>
              <p:cNvPicPr>
                <a:picLocks noChangeAspect="1" noChangeArrowheads="1"/>
              </p:cNvPicPr>
              <p:nvPr/>
            </p:nvPicPr>
            <p:blipFill>
              <a:blip r:embed="rId50" cstate="hqprint">
                <a:extLst>
                  <a:ext uri="{28A0092B-C50C-407E-A947-70E740481C1C}">
                    <a14:useLocalDpi xmlns:a14="http://schemas.microsoft.com/office/drawing/2010/main"/>
                  </a:ext>
                </a:extLst>
              </a:blip>
              <a:srcRect/>
              <a:stretch>
                <a:fillRect/>
              </a:stretch>
            </p:blipFill>
            <p:spPr bwMode="auto">
              <a:xfrm>
                <a:off x="6980474" y="67663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09" name="Picture 14" descr="People | Reuman Lab">
                <a:extLst>
                  <a:ext uri="{FF2B5EF4-FFF2-40B4-BE49-F238E27FC236}">
                    <a16:creationId xmlns:a16="http://schemas.microsoft.com/office/drawing/2014/main" id="{736B911D-4254-25A0-E0BA-512F383CC179}"/>
                  </a:ext>
                </a:extLst>
              </p:cNvPr>
              <p:cNvPicPr>
                <a:picLocks noChangeAspect="1" noChangeArrowheads="1"/>
              </p:cNvPicPr>
              <p:nvPr/>
            </p:nvPicPr>
            <p:blipFill rotWithShape="1">
              <a:blip r:embed="rId51" cstate="hqprint">
                <a:extLst>
                  <a:ext uri="{28A0092B-C50C-407E-A947-70E740481C1C}">
                    <a14:useLocalDpi xmlns:a14="http://schemas.microsoft.com/office/drawing/2010/main"/>
                  </a:ext>
                </a:extLst>
              </a:blip>
              <a:srcRect/>
              <a:stretch/>
            </p:blipFill>
            <p:spPr bwMode="auto">
              <a:xfrm>
                <a:off x="7519260" y="675629"/>
                <a:ext cx="54088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10" name="Picture 2" descr="Francesco POLAZZO | PhD Student | Madrid Institute for Advanced Studies ...">
                <a:extLst>
                  <a:ext uri="{FF2B5EF4-FFF2-40B4-BE49-F238E27FC236}">
                    <a16:creationId xmlns:a16="http://schemas.microsoft.com/office/drawing/2014/main" id="{5C4F9E7C-6A22-5A7C-E932-E5F964F53665}"/>
                  </a:ext>
                </a:extLst>
              </p:cNvPr>
              <p:cNvPicPr>
                <a:picLocks noChangeAspect="1" noChangeArrowheads="1"/>
              </p:cNvPicPr>
              <p:nvPr/>
            </p:nvPicPr>
            <p:blipFill>
              <a:blip r:embed="rId52" cstate="hqprint">
                <a:extLst>
                  <a:ext uri="{28A0092B-C50C-407E-A947-70E740481C1C}">
                    <a14:useLocalDpi xmlns:a14="http://schemas.microsoft.com/office/drawing/2010/main"/>
                  </a:ext>
                </a:extLst>
              </a:blip>
              <a:srcRect/>
              <a:stretch>
                <a:fillRect/>
              </a:stretch>
            </p:blipFill>
            <p:spPr bwMode="auto">
              <a:xfrm>
                <a:off x="9653764" y="67663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11" name="Picture 8" descr="Avatar">
                <a:extLst>
                  <a:ext uri="{FF2B5EF4-FFF2-40B4-BE49-F238E27FC236}">
                    <a16:creationId xmlns:a16="http://schemas.microsoft.com/office/drawing/2014/main" id="{83C93506-CBA7-636A-27F2-A9BE14237279}"/>
                  </a:ext>
                </a:extLst>
              </p:cNvPr>
              <p:cNvPicPr>
                <a:picLocks noChangeAspect="1" noChangeArrowheads="1"/>
              </p:cNvPicPr>
              <p:nvPr/>
            </p:nvPicPr>
            <p:blipFill>
              <a:blip r:embed="rId53" cstate="hqprint">
                <a:extLst>
                  <a:ext uri="{28A0092B-C50C-407E-A947-70E740481C1C}">
                    <a14:useLocalDpi xmlns:a14="http://schemas.microsoft.com/office/drawing/2010/main"/>
                  </a:ext>
                </a:extLst>
              </a:blip>
              <a:srcRect/>
              <a:stretch>
                <a:fillRect/>
              </a:stretch>
            </p:blipFill>
            <p:spPr bwMode="auto">
              <a:xfrm>
                <a:off x="10194308" y="67774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12" name="Picture 2" descr="Frank PENNEKAMP | PhD | University of Zurich, Zürich | UZH | Institut ...">
                <a:extLst>
                  <a:ext uri="{FF2B5EF4-FFF2-40B4-BE49-F238E27FC236}">
                    <a16:creationId xmlns:a16="http://schemas.microsoft.com/office/drawing/2014/main" id="{F6AAB86D-5742-7169-ED3A-BCB22DC3E857}"/>
                  </a:ext>
                </a:extLst>
              </p:cNvPr>
              <p:cNvPicPr>
                <a:picLocks noChangeAspect="1" noChangeArrowheads="1"/>
              </p:cNvPicPr>
              <p:nvPr/>
            </p:nvPicPr>
            <p:blipFill>
              <a:blip r:embed="rId54" cstate="hqprint">
                <a:extLst>
                  <a:ext uri="{28A0092B-C50C-407E-A947-70E740481C1C}">
                    <a14:useLocalDpi xmlns:a14="http://schemas.microsoft.com/office/drawing/2010/main"/>
                  </a:ext>
                </a:extLst>
              </a:blip>
              <a:srcRect/>
              <a:stretch>
                <a:fillRect/>
              </a:stretch>
            </p:blipFill>
            <p:spPr bwMode="auto">
              <a:xfrm>
                <a:off x="8055495" y="67562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13" name="Picture 4" descr="Conor Waldock">
                <a:extLst>
                  <a:ext uri="{FF2B5EF4-FFF2-40B4-BE49-F238E27FC236}">
                    <a16:creationId xmlns:a16="http://schemas.microsoft.com/office/drawing/2014/main" id="{FC3F722E-3052-50C4-E0E0-39E17A14A022}"/>
                  </a:ext>
                </a:extLst>
              </p:cNvPr>
              <p:cNvPicPr>
                <a:picLocks noChangeAspect="1" noChangeArrowheads="1"/>
              </p:cNvPicPr>
              <p:nvPr/>
            </p:nvPicPr>
            <p:blipFill>
              <a:blip r:embed="rId55">
                <a:extLst>
                  <a:ext uri="{28A0092B-C50C-407E-A947-70E740481C1C}">
                    <a14:useLocalDpi xmlns:a14="http://schemas.microsoft.com/office/drawing/2010/main"/>
                  </a:ext>
                </a:extLst>
              </a:blip>
              <a:srcRect/>
              <a:stretch>
                <a:fillRect/>
              </a:stretch>
            </p:blipFill>
            <p:spPr bwMode="auto">
              <a:xfrm>
                <a:off x="9113764" y="67663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14" name="Picture 12" descr="Sofia J. van Moorsel - Moorsel - 2018 - New Phytologist - Wiley Online ...">
                <a:extLst>
                  <a:ext uri="{FF2B5EF4-FFF2-40B4-BE49-F238E27FC236}">
                    <a16:creationId xmlns:a16="http://schemas.microsoft.com/office/drawing/2014/main" id="{F71EBDB0-C137-1F78-E840-B985CC9DC215}"/>
                  </a:ext>
                </a:extLst>
              </p:cNvPr>
              <p:cNvPicPr>
                <a:picLocks noChangeAspect="1" noChangeArrowheads="1"/>
              </p:cNvPicPr>
              <p:nvPr/>
            </p:nvPicPr>
            <p:blipFill rotWithShape="1">
              <a:blip r:embed="rId56" cstate="hqprint">
                <a:extLst>
                  <a:ext uri="{28A0092B-C50C-407E-A947-70E740481C1C}">
                    <a14:useLocalDpi xmlns:a14="http://schemas.microsoft.com/office/drawing/2010/main"/>
                  </a:ext>
                </a:extLst>
              </a:blip>
              <a:srcRect l="-1"/>
              <a:stretch/>
            </p:blipFill>
            <p:spPr bwMode="auto">
              <a:xfrm>
                <a:off x="8573764" y="680773"/>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215" name="Rectangle 1214">
                <a:extLst>
                  <a:ext uri="{FF2B5EF4-FFF2-40B4-BE49-F238E27FC236}">
                    <a16:creationId xmlns:a16="http://schemas.microsoft.com/office/drawing/2014/main" id="{4E4FDE6E-F696-CA1E-D68D-7D481C0A7A57}"/>
                  </a:ext>
                </a:extLst>
              </p:cNvPr>
              <p:cNvSpPr/>
              <p:nvPr/>
            </p:nvSpPr>
            <p:spPr>
              <a:xfrm>
                <a:off x="6980474" y="675629"/>
                <a:ext cx="3753834" cy="540000"/>
              </a:xfrm>
              <a:prstGeom prst="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grpSp>
        <p:pic>
          <p:nvPicPr>
            <p:cNvPr id="1202" name="Picture 2" descr="Seraina CAPPELLI | PostDoc Position | PhD | University of Helsinki ...">
              <a:extLst>
                <a:ext uri="{FF2B5EF4-FFF2-40B4-BE49-F238E27FC236}">
                  <a16:creationId xmlns:a16="http://schemas.microsoft.com/office/drawing/2014/main" id="{BA8D9432-0BD8-56CB-1A4C-19A68852F160}"/>
                </a:ext>
              </a:extLst>
            </p:cNvPr>
            <p:cNvPicPr>
              <a:picLocks noChangeAspect="1" noChangeArrowheads="1"/>
            </p:cNvPicPr>
            <p:nvPr/>
          </p:nvPicPr>
          <p:blipFill>
            <a:blip r:embed="rId57" cstate="hqprint">
              <a:extLst>
                <a:ext uri="{28A0092B-C50C-407E-A947-70E740481C1C}">
                  <a14:useLocalDpi xmlns:a14="http://schemas.microsoft.com/office/drawing/2010/main"/>
                </a:ext>
              </a:extLst>
            </a:blip>
            <a:srcRect/>
            <a:stretch>
              <a:fillRect/>
            </a:stretch>
          </p:blipFill>
          <p:spPr bwMode="auto">
            <a:xfrm>
              <a:off x="8876282" y="4891197"/>
              <a:ext cx="540000" cy="540000"/>
            </a:xfrm>
            <a:prstGeom prst="rect">
              <a:avLst/>
            </a:prstGeom>
            <a:noFill/>
            <a:extLst>
              <a:ext uri="{909E8E84-426E-40DD-AFC4-6F175D3DCCD1}">
                <a14:hiddenFill xmlns:a14="http://schemas.microsoft.com/office/drawing/2010/main">
                  <a:solidFill>
                    <a:srgbClr val="FFFFFF"/>
                  </a:solidFill>
                </a14:hiddenFill>
              </a:ext>
            </a:extLst>
          </p:spPr>
        </p:pic>
        <p:cxnSp>
          <p:nvCxnSpPr>
            <p:cNvPr id="1203" name="Straight Connector 1202">
              <a:extLst>
                <a:ext uri="{FF2B5EF4-FFF2-40B4-BE49-F238E27FC236}">
                  <a16:creationId xmlns:a16="http://schemas.microsoft.com/office/drawing/2014/main" id="{F67A726D-15A9-E866-8C51-E5B87AB506C3}"/>
                </a:ext>
              </a:extLst>
            </p:cNvPr>
            <p:cNvCxnSpPr/>
            <p:nvPr/>
          </p:nvCxnSpPr>
          <p:spPr>
            <a:xfrm>
              <a:off x="8879871" y="4890465"/>
              <a:ext cx="0" cy="540000"/>
            </a:xfrm>
            <a:prstGeom prst="line">
              <a:avLst/>
            </a:prstGeom>
            <a:ln w="28575">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358D1381-33CE-F34A-6F6A-8CB1682F1FAE}"/>
                </a:ext>
              </a:extLst>
            </p:cNvPr>
            <p:cNvCxnSpPr/>
            <p:nvPr/>
          </p:nvCxnSpPr>
          <p:spPr>
            <a:xfrm>
              <a:off x="9403996" y="4889447"/>
              <a:ext cx="0" cy="540000"/>
            </a:xfrm>
            <a:prstGeom prst="line">
              <a:avLst/>
            </a:prstGeom>
            <a:ln w="28575">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20B46EBA-E2A3-DA5A-D82F-B7C92A9FD718}"/>
                </a:ext>
              </a:extLst>
            </p:cNvPr>
            <p:cNvCxnSpPr>
              <a:cxnSpLocks/>
            </p:cNvCxnSpPr>
            <p:nvPr/>
          </p:nvCxnSpPr>
          <p:spPr>
            <a:xfrm flipH="1">
              <a:off x="8867586" y="4892622"/>
              <a:ext cx="550800" cy="1750"/>
            </a:xfrm>
            <a:prstGeom prst="line">
              <a:avLst/>
            </a:prstGeom>
            <a:ln w="28575">
              <a:solidFill>
                <a:srgbClr val="AFABAB"/>
              </a:solidFill>
            </a:ln>
          </p:spPr>
          <p:style>
            <a:lnRef idx="1">
              <a:schemeClr val="accent1"/>
            </a:lnRef>
            <a:fillRef idx="0">
              <a:schemeClr val="accent1"/>
            </a:fillRef>
            <a:effectRef idx="0">
              <a:schemeClr val="accent1"/>
            </a:effectRef>
            <a:fontRef idx="minor">
              <a:schemeClr val="tx1"/>
            </a:fontRef>
          </p:style>
        </p:cxnSp>
      </p:grpSp>
      <p:pic>
        <p:nvPicPr>
          <p:cNvPr id="1216" name="Picture 4" descr="David CUNILLERA-MONTCUSÍ | Margarita Salas Fellow">
            <a:extLst>
              <a:ext uri="{FF2B5EF4-FFF2-40B4-BE49-F238E27FC236}">
                <a16:creationId xmlns:a16="http://schemas.microsoft.com/office/drawing/2014/main" id="{748422AC-0091-6B7F-9CDE-85492739E712}"/>
              </a:ext>
            </a:extLst>
          </p:cNvPr>
          <p:cNvPicPr>
            <a:picLocks noChangeAspect="1" noChangeArrowheads="1"/>
          </p:cNvPicPr>
          <p:nvPr/>
        </p:nvPicPr>
        <p:blipFill>
          <a:blip r:embed="rId58" cstate="hqprint">
            <a:extLst>
              <a:ext uri="{28A0092B-C50C-407E-A947-70E740481C1C}">
                <a14:useLocalDpi xmlns:a14="http://schemas.microsoft.com/office/drawing/2010/main"/>
              </a:ext>
            </a:extLst>
          </a:blip>
          <a:srcRect/>
          <a:stretch>
            <a:fillRect/>
          </a:stretch>
        </p:blipFill>
        <p:spPr bwMode="auto">
          <a:xfrm>
            <a:off x="2410319" y="5387898"/>
            <a:ext cx="540000" cy="540000"/>
          </a:xfrm>
          <a:prstGeom prst="rect">
            <a:avLst/>
          </a:prstGeom>
          <a:noFill/>
          <a:ln w="28575">
            <a:solidFill>
              <a:srgbClr val="FFD66B"/>
            </a:solidFill>
          </a:ln>
          <a:extLst>
            <a:ext uri="{909E8E84-426E-40DD-AFC4-6F175D3DCCD1}">
              <a14:hiddenFill xmlns:a14="http://schemas.microsoft.com/office/drawing/2010/main">
                <a:solidFill>
                  <a:srgbClr val="FFFFFF"/>
                </a:solidFill>
              </a14:hiddenFill>
            </a:ext>
          </a:extLst>
        </p:spPr>
      </p:pic>
      <p:sp>
        <p:nvSpPr>
          <p:cNvPr id="1217" name="Rectangle 1216">
            <a:extLst>
              <a:ext uri="{FF2B5EF4-FFF2-40B4-BE49-F238E27FC236}">
                <a16:creationId xmlns:a16="http://schemas.microsoft.com/office/drawing/2014/main" id="{156CDD59-A4B5-9A4B-5F13-18EDC890F969}"/>
              </a:ext>
            </a:extLst>
          </p:cNvPr>
          <p:cNvSpPr>
            <a:spLocks noChangeAspect="1"/>
          </p:cNvSpPr>
          <p:nvPr/>
        </p:nvSpPr>
        <p:spPr>
          <a:xfrm>
            <a:off x="2759861" y="4411607"/>
            <a:ext cx="108000" cy="108000"/>
          </a:xfrm>
          <a:prstGeom prst="rect">
            <a:avLst/>
          </a:prstGeom>
          <a:solidFill>
            <a:srgbClr val="FFD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218" name="Elbow Connector 1217">
            <a:extLst>
              <a:ext uri="{FF2B5EF4-FFF2-40B4-BE49-F238E27FC236}">
                <a16:creationId xmlns:a16="http://schemas.microsoft.com/office/drawing/2014/main" id="{2FA4618C-133B-F644-B9C5-C80C9ECF68BB}"/>
              </a:ext>
            </a:extLst>
          </p:cNvPr>
          <p:cNvCxnSpPr>
            <a:cxnSpLocks/>
            <a:stCxn id="1216" idx="0"/>
            <a:endCxn id="1217" idx="2"/>
          </p:cNvCxnSpPr>
          <p:nvPr/>
        </p:nvCxnSpPr>
        <p:spPr>
          <a:xfrm rot="5400000" flipH="1" flipV="1">
            <a:off x="2312945" y="4886982"/>
            <a:ext cx="868291" cy="133542"/>
          </a:xfrm>
          <a:prstGeom prst="bentConnector3">
            <a:avLst>
              <a:gd name="adj1" fmla="val 50000"/>
            </a:avLst>
          </a:prstGeom>
          <a:ln w="28575">
            <a:solidFill>
              <a:srgbClr val="FFD66B"/>
            </a:solidFill>
          </a:ln>
        </p:spPr>
        <p:style>
          <a:lnRef idx="1">
            <a:schemeClr val="accent1"/>
          </a:lnRef>
          <a:fillRef idx="0">
            <a:schemeClr val="accent1"/>
          </a:fillRef>
          <a:effectRef idx="0">
            <a:schemeClr val="accent1"/>
          </a:effectRef>
          <a:fontRef idx="minor">
            <a:schemeClr val="tx1"/>
          </a:fontRef>
        </p:style>
      </p:cxnSp>
      <p:sp>
        <p:nvSpPr>
          <p:cNvPr id="1219" name="Rectangle 1218">
            <a:extLst>
              <a:ext uri="{FF2B5EF4-FFF2-40B4-BE49-F238E27FC236}">
                <a16:creationId xmlns:a16="http://schemas.microsoft.com/office/drawing/2014/main" id="{5DC6D9F6-7C66-42E8-0DA8-4CC36B8C708B}"/>
              </a:ext>
            </a:extLst>
          </p:cNvPr>
          <p:cNvSpPr>
            <a:spLocks noChangeAspect="1"/>
          </p:cNvSpPr>
          <p:nvPr/>
        </p:nvSpPr>
        <p:spPr>
          <a:xfrm>
            <a:off x="4304074" y="2587358"/>
            <a:ext cx="108000" cy="108000"/>
          </a:xfrm>
          <a:prstGeom prst="rect">
            <a:avLst/>
          </a:prstGeom>
          <a:solidFill>
            <a:srgbClr val="00F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1220" name="Group 1219">
            <a:extLst>
              <a:ext uri="{FF2B5EF4-FFF2-40B4-BE49-F238E27FC236}">
                <a16:creationId xmlns:a16="http://schemas.microsoft.com/office/drawing/2014/main" id="{23916D97-3561-4F41-CB9B-850B6833417D}"/>
              </a:ext>
            </a:extLst>
          </p:cNvPr>
          <p:cNvGrpSpPr/>
          <p:nvPr/>
        </p:nvGrpSpPr>
        <p:grpSpPr>
          <a:xfrm>
            <a:off x="2217987" y="535443"/>
            <a:ext cx="2680822" cy="1085407"/>
            <a:chOff x="3694265" y="535443"/>
            <a:chExt cx="2680822" cy="1085407"/>
          </a:xfrm>
        </p:grpSpPr>
        <p:pic>
          <p:nvPicPr>
            <p:cNvPr id="1221" name="Picture 12" descr="Fredric WINDSOR | Postdoctoral Research Associate | BSc ...">
              <a:extLst>
                <a:ext uri="{FF2B5EF4-FFF2-40B4-BE49-F238E27FC236}">
                  <a16:creationId xmlns:a16="http://schemas.microsoft.com/office/drawing/2014/main" id="{3A5B6197-DAEE-F0A6-8ABD-E84811FD5719}"/>
                </a:ext>
              </a:extLst>
            </p:cNvPr>
            <p:cNvPicPr>
              <a:picLocks noChangeAspect="1" noChangeArrowheads="1"/>
            </p:cNvPicPr>
            <p:nvPr/>
          </p:nvPicPr>
          <p:blipFill>
            <a:blip r:embed="rId59" cstate="hqprint">
              <a:extLst>
                <a:ext uri="{28A0092B-C50C-407E-A947-70E740481C1C}">
                  <a14:useLocalDpi xmlns:a14="http://schemas.microsoft.com/office/drawing/2010/main"/>
                </a:ext>
              </a:extLst>
            </a:blip>
            <a:srcRect/>
            <a:stretch>
              <a:fillRect/>
            </a:stretch>
          </p:blipFill>
          <p:spPr bwMode="auto">
            <a:xfrm>
              <a:off x="3694265" y="106788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2" name="Picture 20" descr="British Ecological Society early career award for UCD ...">
              <a:extLst>
                <a:ext uri="{FF2B5EF4-FFF2-40B4-BE49-F238E27FC236}">
                  <a16:creationId xmlns:a16="http://schemas.microsoft.com/office/drawing/2014/main" id="{EE5B31CC-A6F0-0B05-D3F1-6EBAF470C88E}"/>
                </a:ext>
              </a:extLst>
            </p:cNvPr>
            <p:cNvPicPr>
              <a:picLocks noChangeAspect="1" noChangeArrowheads="1"/>
            </p:cNvPicPr>
            <p:nvPr/>
          </p:nvPicPr>
          <p:blipFill rotWithShape="1">
            <a:blip r:embed="rId60" cstate="hqprint">
              <a:extLst>
                <a:ext uri="{28A0092B-C50C-407E-A947-70E740481C1C}">
                  <a14:useLocalDpi xmlns:a14="http://schemas.microsoft.com/office/drawing/2010/main"/>
                </a:ext>
              </a:extLst>
            </a:blip>
            <a:srcRect t="-1"/>
            <a:stretch/>
          </p:blipFill>
          <p:spPr bwMode="auto">
            <a:xfrm>
              <a:off x="3695646" y="535443"/>
              <a:ext cx="539122"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3" name="Picture 14" descr="Mike FOWLER | Phd. Theoretical Ecology | Swansea University, Swansea ...">
              <a:extLst>
                <a:ext uri="{FF2B5EF4-FFF2-40B4-BE49-F238E27FC236}">
                  <a16:creationId xmlns:a16="http://schemas.microsoft.com/office/drawing/2014/main" id="{B2B389F9-315E-0952-6615-F32DE2FDD1A3}"/>
                </a:ext>
              </a:extLst>
            </p:cNvPr>
            <p:cNvPicPr>
              <a:picLocks noChangeAspect="1" noChangeArrowheads="1"/>
            </p:cNvPicPr>
            <p:nvPr/>
          </p:nvPicPr>
          <p:blipFill>
            <a:blip r:embed="rId61" cstate="hqprint">
              <a:extLst>
                <a:ext uri="{28A0092B-C50C-407E-A947-70E740481C1C}">
                  <a14:useLocalDpi xmlns:a14="http://schemas.microsoft.com/office/drawing/2010/main"/>
                </a:ext>
              </a:extLst>
            </a:blip>
            <a:srcRect/>
            <a:stretch>
              <a:fillRect/>
            </a:stretch>
          </p:blipFill>
          <p:spPr bwMode="auto">
            <a:xfrm>
              <a:off x="4234768" y="53544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4" name="Picture 16" descr="Image">
              <a:extLst>
                <a:ext uri="{FF2B5EF4-FFF2-40B4-BE49-F238E27FC236}">
                  <a16:creationId xmlns:a16="http://schemas.microsoft.com/office/drawing/2014/main" id="{A172DA60-1A2C-5E13-849A-77303915C28B}"/>
                </a:ext>
              </a:extLst>
            </p:cNvPr>
            <p:cNvPicPr>
              <a:picLocks noChangeAspect="1" noChangeArrowheads="1"/>
            </p:cNvPicPr>
            <p:nvPr/>
          </p:nvPicPr>
          <p:blipFill>
            <a:blip r:embed="rId62" cstate="hqprint">
              <a:extLst>
                <a:ext uri="{28A0092B-C50C-407E-A947-70E740481C1C}">
                  <a14:useLocalDpi xmlns:a14="http://schemas.microsoft.com/office/drawing/2010/main"/>
                </a:ext>
              </a:extLst>
            </a:blip>
            <a:srcRect/>
            <a:stretch>
              <a:fillRect/>
            </a:stretch>
          </p:blipFill>
          <p:spPr bwMode="auto">
            <a:xfrm>
              <a:off x="4769515" y="107007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5" name="Picture 18" descr="Who are we? | R4All">
              <a:extLst>
                <a:ext uri="{FF2B5EF4-FFF2-40B4-BE49-F238E27FC236}">
                  <a16:creationId xmlns:a16="http://schemas.microsoft.com/office/drawing/2014/main" id="{639F1810-10CE-F9DD-A13C-07BE32AD40EB}"/>
                </a:ext>
              </a:extLst>
            </p:cNvPr>
            <p:cNvPicPr>
              <a:picLocks noChangeAspect="1" noChangeArrowheads="1"/>
            </p:cNvPicPr>
            <p:nvPr/>
          </p:nvPicPr>
          <p:blipFill>
            <a:blip r:embed="rId63" cstate="hqprint">
              <a:extLst>
                <a:ext uri="{28A0092B-C50C-407E-A947-70E740481C1C}">
                  <a14:useLocalDpi xmlns:a14="http://schemas.microsoft.com/office/drawing/2010/main"/>
                </a:ext>
              </a:extLst>
            </a:blip>
            <a:srcRect/>
            <a:stretch>
              <a:fillRect/>
            </a:stretch>
          </p:blipFill>
          <p:spPr bwMode="auto">
            <a:xfrm>
              <a:off x="4234768" y="107235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6" name="Picture 8" descr="People">
              <a:extLst>
                <a:ext uri="{FF2B5EF4-FFF2-40B4-BE49-F238E27FC236}">
                  <a16:creationId xmlns:a16="http://schemas.microsoft.com/office/drawing/2014/main" id="{19A11761-D354-6044-7813-CF926A5C160C}"/>
                </a:ext>
              </a:extLst>
            </p:cNvPr>
            <p:cNvPicPr>
              <a:picLocks noChangeAspect="1" noChangeArrowheads="1"/>
            </p:cNvPicPr>
            <p:nvPr/>
          </p:nvPicPr>
          <p:blipFill rotWithShape="1">
            <a:blip r:embed="rId64" cstate="hqprint">
              <a:extLst>
                <a:ext uri="{28A0092B-C50C-407E-A947-70E740481C1C}">
                  <a14:useLocalDpi xmlns:a14="http://schemas.microsoft.com/office/drawing/2010/main"/>
                </a:ext>
              </a:extLst>
            </a:blip>
            <a:srcRect/>
            <a:stretch/>
          </p:blipFill>
          <p:spPr bwMode="auto">
            <a:xfrm>
              <a:off x="4773826" y="535443"/>
              <a:ext cx="540064"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7" name="Picture 6" descr="Alain DANET | PostDoc Position | PhD | Illinois State University | ISU ...">
              <a:extLst>
                <a:ext uri="{FF2B5EF4-FFF2-40B4-BE49-F238E27FC236}">
                  <a16:creationId xmlns:a16="http://schemas.microsoft.com/office/drawing/2014/main" id="{593B8220-BAB4-F0DB-8FAE-7C546A3D6255}"/>
                </a:ext>
              </a:extLst>
            </p:cNvPr>
            <p:cNvPicPr>
              <a:picLocks noChangeAspect="1" noChangeArrowheads="1"/>
            </p:cNvPicPr>
            <p:nvPr/>
          </p:nvPicPr>
          <p:blipFill>
            <a:blip r:embed="rId65" cstate="hqprint">
              <a:extLst>
                <a:ext uri="{28A0092B-C50C-407E-A947-70E740481C1C}">
                  <a14:useLocalDpi xmlns:a14="http://schemas.microsoft.com/office/drawing/2010/main"/>
                </a:ext>
              </a:extLst>
            </a:blip>
            <a:srcRect/>
            <a:stretch>
              <a:fillRect/>
            </a:stretch>
          </p:blipFill>
          <p:spPr bwMode="auto">
            <a:xfrm>
              <a:off x="5826000" y="54164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8" name="Picture 8" descr="James ORR | Postdoc | PhD | University of Oxford, Oxford | OX ...">
              <a:extLst>
                <a:ext uri="{FF2B5EF4-FFF2-40B4-BE49-F238E27FC236}">
                  <a16:creationId xmlns:a16="http://schemas.microsoft.com/office/drawing/2014/main" id="{1556769C-4E14-B7D1-CBAC-81409F7BC8FC}"/>
                </a:ext>
              </a:extLst>
            </p:cNvPr>
            <p:cNvPicPr>
              <a:picLocks noChangeAspect="1" noChangeArrowheads="1"/>
            </p:cNvPicPr>
            <p:nvPr/>
          </p:nvPicPr>
          <p:blipFill>
            <a:blip r:embed="rId66" cstate="hqprint">
              <a:extLst>
                <a:ext uri="{28A0092B-C50C-407E-A947-70E740481C1C}">
                  <a14:useLocalDpi xmlns:a14="http://schemas.microsoft.com/office/drawing/2010/main"/>
                </a:ext>
              </a:extLst>
            </a:blip>
            <a:srcRect/>
            <a:stretch>
              <a:fillRect/>
            </a:stretch>
          </p:blipFill>
          <p:spPr bwMode="auto">
            <a:xfrm>
              <a:off x="5296715" y="106975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29" name="Picture 10" descr="RESILIENT PEOPLE, RESILIENT ECOSYSTEMS IN SMART CITIES (RESPIRES) | Ian ...">
              <a:extLst>
                <a:ext uri="{FF2B5EF4-FFF2-40B4-BE49-F238E27FC236}">
                  <a16:creationId xmlns:a16="http://schemas.microsoft.com/office/drawing/2014/main" id="{EAF39E23-7DC6-F21D-CB2F-1E849EAF1EBC}"/>
                </a:ext>
              </a:extLst>
            </p:cNvPr>
            <p:cNvPicPr>
              <a:picLocks noChangeAspect="1" noChangeArrowheads="1"/>
            </p:cNvPicPr>
            <p:nvPr/>
          </p:nvPicPr>
          <p:blipFill>
            <a:blip r:embed="rId67" cstate="hqprint">
              <a:extLst>
                <a:ext uri="{28A0092B-C50C-407E-A947-70E740481C1C}">
                  <a14:useLocalDpi xmlns:a14="http://schemas.microsoft.com/office/drawing/2010/main"/>
                </a:ext>
              </a:extLst>
            </a:blip>
            <a:srcRect/>
            <a:stretch>
              <a:fillRect/>
            </a:stretch>
          </p:blipFill>
          <p:spPr bwMode="auto">
            <a:xfrm>
              <a:off x="5296860" y="54161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30" name="Picture 12" descr="Dr Dania Albini | Department of Zoology">
              <a:extLst>
                <a:ext uri="{FF2B5EF4-FFF2-40B4-BE49-F238E27FC236}">
                  <a16:creationId xmlns:a16="http://schemas.microsoft.com/office/drawing/2014/main" id="{4763AEA9-B848-32AB-A709-E3BD8EE49516}"/>
                </a:ext>
              </a:extLst>
            </p:cNvPr>
            <p:cNvPicPr>
              <a:picLocks noChangeAspect="1" noChangeArrowheads="1"/>
            </p:cNvPicPr>
            <p:nvPr/>
          </p:nvPicPr>
          <p:blipFill>
            <a:blip r:embed="rId68" cstate="hqprint">
              <a:extLst>
                <a:ext uri="{28A0092B-C50C-407E-A947-70E740481C1C}">
                  <a14:useLocalDpi xmlns:a14="http://schemas.microsoft.com/office/drawing/2010/main"/>
                </a:ext>
              </a:extLst>
            </a:blip>
            <a:srcRect/>
            <a:stretch>
              <a:fillRect/>
            </a:stretch>
          </p:blipFill>
          <p:spPr bwMode="auto">
            <a:xfrm>
              <a:off x="5835087" y="1080850"/>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231" name="Rectangle 1230">
              <a:extLst>
                <a:ext uri="{FF2B5EF4-FFF2-40B4-BE49-F238E27FC236}">
                  <a16:creationId xmlns:a16="http://schemas.microsoft.com/office/drawing/2014/main" id="{55230F3A-E295-7F1F-A39B-631403FD50EA}"/>
                </a:ext>
              </a:extLst>
            </p:cNvPr>
            <p:cNvSpPr/>
            <p:nvPr/>
          </p:nvSpPr>
          <p:spPr>
            <a:xfrm>
              <a:off x="3694265" y="535443"/>
              <a:ext cx="2680822" cy="107244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cxnSp>
        <p:nvCxnSpPr>
          <p:cNvPr id="1232" name="Straight Connector 1231">
            <a:extLst>
              <a:ext uri="{FF2B5EF4-FFF2-40B4-BE49-F238E27FC236}">
                <a16:creationId xmlns:a16="http://schemas.microsoft.com/office/drawing/2014/main" id="{93F49256-4145-1109-42D5-4B8CAEB9F9D8}"/>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33" name="Parallelogram 1232">
            <a:extLst>
              <a:ext uri="{FF2B5EF4-FFF2-40B4-BE49-F238E27FC236}">
                <a16:creationId xmlns:a16="http://schemas.microsoft.com/office/drawing/2014/main" id="{285ABE36-63CF-B5D5-237F-72139B994E12}"/>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4" name="TextBox 1233">
            <a:extLst>
              <a:ext uri="{FF2B5EF4-FFF2-40B4-BE49-F238E27FC236}">
                <a16:creationId xmlns:a16="http://schemas.microsoft.com/office/drawing/2014/main" id="{5765DE78-AA0A-7E85-5D70-7C32BBB9C3D6}"/>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1235" name="Picture 1234">
            <a:extLst>
              <a:ext uri="{FF2B5EF4-FFF2-40B4-BE49-F238E27FC236}">
                <a16:creationId xmlns:a16="http://schemas.microsoft.com/office/drawing/2014/main" id="{5730F449-F8D5-5B29-8D6A-E08BF4C08120}"/>
              </a:ext>
            </a:extLst>
          </p:cNvPr>
          <p:cNvPicPr>
            <a:picLocks noChangeAspect="1"/>
          </p:cNvPicPr>
          <p:nvPr/>
        </p:nvPicPr>
        <p:blipFill>
          <a:blip r:embed="rId69"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1236" name="Picture 1235">
            <a:extLst>
              <a:ext uri="{FF2B5EF4-FFF2-40B4-BE49-F238E27FC236}">
                <a16:creationId xmlns:a16="http://schemas.microsoft.com/office/drawing/2014/main" id="{BD3822EC-B641-DBEE-EF72-186BB81B8CFF}"/>
              </a:ext>
            </a:extLst>
          </p:cNvPr>
          <p:cNvPicPr>
            <a:picLocks noChangeAspect="1"/>
          </p:cNvPicPr>
          <p:nvPr/>
        </p:nvPicPr>
        <p:blipFill>
          <a:blip r:embed="rId70"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1237" name="Picture 1236" descr="Shape&#10;&#10;Description automatically generated with medium confidence">
            <a:extLst>
              <a:ext uri="{FF2B5EF4-FFF2-40B4-BE49-F238E27FC236}">
                <a16:creationId xmlns:a16="http://schemas.microsoft.com/office/drawing/2014/main" id="{F3E126DC-C180-FE83-4407-B0819FC71A6E}"/>
              </a:ext>
            </a:extLst>
          </p:cNvPr>
          <p:cNvPicPr>
            <a:picLocks noChangeAspect="1"/>
          </p:cNvPicPr>
          <p:nvPr/>
        </p:nvPicPr>
        <p:blipFill>
          <a:blip r:embed="rId71"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1238" name="TextBox 1237">
            <a:extLst>
              <a:ext uri="{FF2B5EF4-FFF2-40B4-BE49-F238E27FC236}">
                <a16:creationId xmlns:a16="http://schemas.microsoft.com/office/drawing/2014/main" id="{A195DCCE-41A0-3E18-6D55-5A3AE769C691}"/>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9853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1E81EA-3B3E-FB7D-EC02-A6A1FD2F38B4}"/>
              </a:ext>
            </a:extLst>
          </p:cNvPr>
          <p:cNvCxnSpPr>
            <a:cxnSpLocks/>
          </p:cNvCxnSpPr>
          <p:nvPr/>
        </p:nvCxnSpPr>
        <p:spPr>
          <a:xfrm flipH="1">
            <a:off x="2" y="6221426"/>
            <a:ext cx="9408858" cy="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arallelogram 17">
            <a:extLst>
              <a:ext uri="{FF2B5EF4-FFF2-40B4-BE49-F238E27FC236}">
                <a16:creationId xmlns:a16="http://schemas.microsoft.com/office/drawing/2014/main" id="{BF075C21-0886-3C4F-FEA8-0AB1C3072F11}"/>
              </a:ext>
            </a:extLst>
          </p:cNvPr>
          <p:cNvSpPr/>
          <p:nvPr/>
        </p:nvSpPr>
        <p:spPr>
          <a:xfrm>
            <a:off x="6285052" y="6214767"/>
            <a:ext cx="3123807" cy="643233"/>
          </a:xfrm>
          <a:prstGeom prst="parallelogram">
            <a:avLst>
              <a:gd name="adj" fmla="val 30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0472F57-A853-DF6A-FE10-B21BC63F14FB}"/>
              </a:ext>
            </a:extLst>
          </p:cNvPr>
          <p:cNvSpPr txBox="1"/>
          <p:nvPr/>
        </p:nvSpPr>
        <p:spPr>
          <a:xfrm>
            <a:off x="596100" y="6378734"/>
            <a:ext cx="1484702" cy="307777"/>
          </a:xfrm>
          <a:prstGeom prst="rect">
            <a:avLst/>
          </a:prstGeom>
          <a:noFill/>
        </p:spPr>
        <p:txBody>
          <a:bodyPr wrap="none" rtlCol="0">
            <a:spAutoFit/>
          </a:bodyPr>
          <a:lstStyle/>
          <a:p>
            <a:r>
              <a:rPr lang="en-GB" sz="1400" dirty="0">
                <a:latin typeface="Arial" panose="020B0604020202020204" pitchFamily="34" charset="0"/>
                <a:ea typeface="American Typewriter" charset="0"/>
                <a:cs typeface="Arial" panose="020B0604020202020204" pitchFamily="34" charset="0"/>
              </a:rPr>
              <a:t>@</a:t>
            </a:r>
            <a:r>
              <a:rPr lang="en-GB" sz="1400" dirty="0" err="1">
                <a:latin typeface="Arial" panose="020B0604020202020204" pitchFamily="34" charset="0"/>
                <a:ea typeface="American Typewriter" charset="0"/>
                <a:cs typeface="Arial" panose="020B0604020202020204" pitchFamily="34" charset="0"/>
              </a:rPr>
              <a:t>SamRPJRoss</a:t>
            </a:r>
            <a:endParaRPr lang="en-GB" sz="1400" dirty="0">
              <a:latin typeface="Arial" panose="020B0604020202020204" pitchFamily="34" charset="0"/>
              <a:ea typeface="American Typewriter" charset="0"/>
              <a:cs typeface="Arial" panose="020B0604020202020204" pitchFamily="34" charset="0"/>
            </a:endParaRPr>
          </a:p>
        </p:txBody>
      </p:sp>
      <p:pic>
        <p:nvPicPr>
          <p:cNvPr id="20" name="Picture 19">
            <a:extLst>
              <a:ext uri="{FF2B5EF4-FFF2-40B4-BE49-F238E27FC236}">
                <a16:creationId xmlns:a16="http://schemas.microsoft.com/office/drawing/2014/main" id="{9A7A5EC2-9A32-4F84-9147-83255E458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1802" y="6315503"/>
            <a:ext cx="556713" cy="452051"/>
          </a:xfrm>
          <a:prstGeom prst="rect">
            <a:avLst/>
          </a:prstGeom>
        </p:spPr>
      </p:pic>
      <p:pic>
        <p:nvPicPr>
          <p:cNvPr id="21" name="Picture 20">
            <a:extLst>
              <a:ext uri="{FF2B5EF4-FFF2-40B4-BE49-F238E27FC236}">
                <a16:creationId xmlns:a16="http://schemas.microsoft.com/office/drawing/2014/main" id="{218105E7-8BDF-2377-B86E-5C2C5802F12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00204" y="6258931"/>
            <a:ext cx="944211" cy="582015"/>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61880F8B-6D6A-8C18-C7E1-974B770A85B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92094" y="6254240"/>
            <a:ext cx="1617798" cy="574575"/>
          </a:xfrm>
          <a:prstGeom prst="rect">
            <a:avLst/>
          </a:prstGeom>
        </p:spPr>
      </p:pic>
      <p:sp>
        <p:nvSpPr>
          <p:cNvPr id="23" name="TextBox 22">
            <a:extLst>
              <a:ext uri="{FF2B5EF4-FFF2-40B4-BE49-F238E27FC236}">
                <a16:creationId xmlns:a16="http://schemas.microsoft.com/office/drawing/2014/main" id="{A59872AA-5985-C06E-7AB1-F2B3F0BBACC2}"/>
              </a:ext>
            </a:extLst>
          </p:cNvPr>
          <p:cNvSpPr txBox="1"/>
          <p:nvPr/>
        </p:nvSpPr>
        <p:spPr>
          <a:xfrm>
            <a:off x="2080802" y="6327934"/>
            <a:ext cx="4204249" cy="369332"/>
          </a:xfrm>
          <a:prstGeom prst="rect">
            <a:avLst/>
          </a:prstGeom>
          <a:noFill/>
        </p:spPr>
        <p:txBody>
          <a:bodyPr wrap="square" rtlCol="0">
            <a:spAutoFit/>
          </a:bodyPr>
          <a:lstStyle/>
          <a:p>
            <a:pPr algn="ctr"/>
            <a:r>
              <a:rPr lang="en-GB" dirty="0" err="1">
                <a:latin typeface="Arial" panose="020B0604020202020204" pitchFamily="34" charset="0"/>
                <a:cs typeface="Arial" panose="020B0604020202020204" pitchFamily="34" charset="0"/>
              </a:rPr>
              <a:t>www.samuelrpjross.com</a:t>
            </a:r>
            <a:endParaRPr lang="en-GB" dirty="0">
              <a:latin typeface="Arial" panose="020B0604020202020204" pitchFamily="34" charset="0"/>
              <a:cs typeface="Arial" panose="020B0604020202020204" pitchFamily="34" charset="0"/>
            </a:endParaRPr>
          </a:p>
        </p:txBody>
      </p:sp>
      <p:pic>
        <p:nvPicPr>
          <p:cNvPr id="31" name="Picture 4" descr="David Armitage | Staff | The People of Rice | Rice University">
            <a:extLst>
              <a:ext uri="{FF2B5EF4-FFF2-40B4-BE49-F238E27FC236}">
                <a16:creationId xmlns:a16="http://schemas.microsoft.com/office/drawing/2014/main" id="{278F6ABC-FEBF-8BC7-5123-436845B35906}"/>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7724866" y="140795"/>
            <a:ext cx="1244444" cy="124444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Owen Petchey">
            <a:extLst>
              <a:ext uri="{FF2B5EF4-FFF2-40B4-BE49-F238E27FC236}">
                <a16:creationId xmlns:a16="http://schemas.microsoft.com/office/drawing/2014/main" id="{403AB94D-C620-B493-9426-292F71D765DD}"/>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5040765" y="136853"/>
            <a:ext cx="1244445" cy="12444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Takehiro SASAKI | Yokohama National University, Yokohama ...">
            <a:extLst>
              <a:ext uri="{FF2B5EF4-FFF2-40B4-BE49-F238E27FC236}">
                <a16:creationId xmlns:a16="http://schemas.microsoft.com/office/drawing/2014/main" id="{66601CF1-DEFB-AE98-4324-D8B46078C312}"/>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6382816" y="136854"/>
            <a:ext cx="1244444" cy="124444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343866B-2564-43CC-64F5-F024A40F9B75}"/>
              </a:ext>
            </a:extLst>
          </p:cNvPr>
          <p:cNvSpPr txBox="1"/>
          <p:nvPr/>
        </p:nvSpPr>
        <p:spPr>
          <a:xfrm>
            <a:off x="103391" y="107224"/>
            <a:ext cx="4821357" cy="1292662"/>
          </a:xfrm>
          <a:prstGeom prst="rect">
            <a:avLst/>
          </a:prstGeom>
          <a:noFill/>
        </p:spPr>
        <p:txBody>
          <a:bodyPr wrap="square" rtlCol="0">
            <a:spAutoFit/>
          </a:bodyPr>
          <a:lstStyle/>
          <a:p>
            <a:pPr algn="ctr"/>
            <a:r>
              <a:rPr lang="en-GB" sz="3900" b="1" dirty="0">
                <a:latin typeface="Arial" panose="020B0604020202020204" pitchFamily="34" charset="0"/>
                <a:cs typeface="Arial" panose="020B0604020202020204" pitchFamily="34" charset="0"/>
              </a:rPr>
              <a:t>Measuring Response Diversity</a:t>
            </a:r>
          </a:p>
        </p:txBody>
      </p:sp>
      <p:pic>
        <p:nvPicPr>
          <p:cNvPr id="26" name="Picture 25">
            <a:extLst>
              <a:ext uri="{FF2B5EF4-FFF2-40B4-BE49-F238E27FC236}">
                <a16:creationId xmlns:a16="http://schemas.microsoft.com/office/drawing/2014/main" id="{CD41A9C8-4F64-0426-9A59-B2EAFBF2681E}"/>
              </a:ext>
            </a:extLst>
          </p:cNvPr>
          <p:cNvPicPr>
            <a:picLocks noChangeAspect="1"/>
          </p:cNvPicPr>
          <p:nvPr/>
        </p:nvPicPr>
        <p:blipFill>
          <a:blip r:embed="rId9"/>
          <a:stretch>
            <a:fillRect/>
          </a:stretch>
        </p:blipFill>
        <p:spPr>
          <a:xfrm>
            <a:off x="1160259" y="1576795"/>
            <a:ext cx="6853966" cy="4242243"/>
          </a:xfrm>
          <a:prstGeom prst="rect">
            <a:avLst/>
          </a:prstGeom>
        </p:spPr>
      </p:pic>
      <p:sp>
        <p:nvSpPr>
          <p:cNvPr id="37" name="TextBox 36">
            <a:extLst>
              <a:ext uri="{FF2B5EF4-FFF2-40B4-BE49-F238E27FC236}">
                <a16:creationId xmlns:a16="http://schemas.microsoft.com/office/drawing/2014/main" id="{ACCB47F1-D6DA-3949-1762-2107DF954F00}"/>
              </a:ext>
            </a:extLst>
          </p:cNvPr>
          <p:cNvSpPr txBox="1"/>
          <p:nvPr/>
        </p:nvSpPr>
        <p:spPr>
          <a:xfrm>
            <a:off x="3591109" y="5807270"/>
            <a:ext cx="4423116" cy="307777"/>
          </a:xfrm>
          <a:prstGeom prst="rect">
            <a:avLst/>
          </a:prstGeom>
          <a:noFill/>
        </p:spPr>
        <p:txBody>
          <a:bodyPr wrap="square" rtlCol="0">
            <a:spAutoFit/>
          </a:bodyPr>
          <a:lstStyle/>
          <a:p>
            <a:pPr algn="r"/>
            <a:r>
              <a:rPr lang="en-GB" sz="1400" dirty="0">
                <a:latin typeface="Arial" panose="020B0604020202020204" pitchFamily="34" charset="0"/>
                <a:cs typeface="Arial" panose="020B0604020202020204" pitchFamily="34" charset="0"/>
              </a:rPr>
              <a:t>Ross </a:t>
            </a:r>
            <a:r>
              <a:rPr lang="en-GB" sz="1400" i="1" dirty="0">
                <a:latin typeface="Arial" panose="020B0604020202020204" pitchFamily="34" charset="0"/>
                <a:cs typeface="Arial" panose="020B0604020202020204" pitchFamily="34" charset="0"/>
              </a:rPr>
              <a:t>et al</a:t>
            </a:r>
            <a:r>
              <a:rPr lang="en-GB" sz="1400" dirty="0">
                <a:latin typeface="Arial" panose="020B0604020202020204" pitchFamily="34" charset="0"/>
                <a:cs typeface="Arial" panose="020B0604020202020204" pitchFamily="34" charset="0"/>
              </a:rPr>
              <a:t>. (2023) </a:t>
            </a:r>
            <a:r>
              <a:rPr lang="en-GB" sz="1400" i="1" dirty="0">
                <a:latin typeface="Arial" panose="020B0604020202020204" pitchFamily="34" charset="0"/>
                <a:cs typeface="Arial" panose="020B0604020202020204" pitchFamily="34" charset="0"/>
              </a:rPr>
              <a:t>Methods in Ecology and Evolution</a:t>
            </a:r>
          </a:p>
        </p:txBody>
      </p:sp>
    </p:spTree>
    <p:extLst>
      <p:ext uri="{BB962C8B-B14F-4D97-AF65-F5344CB8AC3E}">
        <p14:creationId xmlns:p14="http://schemas.microsoft.com/office/powerpoint/2010/main" val="26404114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20072</TotalTime>
  <Words>2200</Words>
  <Application>Microsoft Macintosh PowerPoint</Application>
  <PresentationFormat>On-screen Show (4:3)</PresentationFormat>
  <Paragraphs>336</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Yu Mincho</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Ross</dc:creator>
  <cp:lastModifiedBy>Owen Petchey</cp:lastModifiedBy>
  <cp:revision>432</cp:revision>
  <dcterms:created xsi:type="dcterms:W3CDTF">2020-03-28T11:52:31Z</dcterms:created>
  <dcterms:modified xsi:type="dcterms:W3CDTF">2023-03-16T10:27:05Z</dcterms:modified>
</cp:coreProperties>
</file>